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8" r:id="rId2"/>
    <p:sldId id="401" r:id="rId3"/>
    <p:sldId id="402" r:id="rId4"/>
    <p:sldId id="403" r:id="rId5"/>
    <p:sldId id="404" r:id="rId6"/>
    <p:sldId id="405" r:id="rId7"/>
    <p:sldId id="406" r:id="rId8"/>
    <p:sldId id="391" r:id="rId9"/>
    <p:sldId id="421" r:id="rId10"/>
    <p:sldId id="422" r:id="rId11"/>
    <p:sldId id="423" r:id="rId12"/>
    <p:sldId id="424" r:id="rId13"/>
    <p:sldId id="425" r:id="rId14"/>
    <p:sldId id="292" r:id="rId15"/>
    <p:sldId id="286" r:id="rId16"/>
    <p:sldId id="287" r:id="rId17"/>
    <p:sldId id="289" r:id="rId18"/>
    <p:sldId id="285" r:id="rId19"/>
    <p:sldId id="282" r:id="rId20"/>
    <p:sldId id="365" r:id="rId21"/>
    <p:sldId id="426" r:id="rId22"/>
    <p:sldId id="427" r:id="rId23"/>
    <p:sldId id="428" r:id="rId24"/>
    <p:sldId id="429" r:id="rId25"/>
    <p:sldId id="430" r:id="rId26"/>
    <p:sldId id="305" r:id="rId27"/>
    <p:sldId id="306" r:id="rId28"/>
    <p:sldId id="307" r:id="rId29"/>
    <p:sldId id="308" r:id="rId30"/>
    <p:sldId id="309" r:id="rId31"/>
    <p:sldId id="310" r:id="rId32"/>
    <p:sldId id="377" r:id="rId33"/>
    <p:sldId id="431" r:id="rId34"/>
    <p:sldId id="432" r:id="rId35"/>
    <p:sldId id="433" r:id="rId36"/>
    <p:sldId id="434" r:id="rId37"/>
    <p:sldId id="435" r:id="rId38"/>
    <p:sldId id="333" r:id="rId39"/>
    <p:sldId id="383" r:id="rId40"/>
    <p:sldId id="337" r:id="rId41"/>
    <p:sldId id="338" r:id="rId42"/>
    <p:sldId id="348" r:id="rId43"/>
    <p:sldId id="347" r:id="rId44"/>
    <p:sldId id="371" r:id="rId45"/>
    <p:sldId id="436" r:id="rId46"/>
    <p:sldId id="437" r:id="rId47"/>
    <p:sldId id="438" r:id="rId48"/>
    <p:sldId id="439" r:id="rId49"/>
    <p:sldId id="440" r:id="rId50"/>
    <p:sldId id="349" r:id="rId51"/>
    <p:sldId id="350" r:id="rId52"/>
    <p:sldId id="412" r:id="rId53"/>
    <p:sldId id="413" r:id="rId54"/>
    <p:sldId id="414" r:id="rId55"/>
    <p:sldId id="415" r:id="rId56"/>
    <p:sldId id="384" r:id="rId57"/>
    <p:sldId id="441" r:id="rId58"/>
    <p:sldId id="442" r:id="rId59"/>
    <p:sldId id="443" r:id="rId60"/>
    <p:sldId id="444" r:id="rId61"/>
    <p:sldId id="445" r:id="rId62"/>
    <p:sldId id="446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 Bauld" initials="LB" lastIdx="21" clrIdx="0">
    <p:extLst>
      <p:ext uri="{19B8F6BF-5375-455C-9EA6-DF929625EA0E}">
        <p15:presenceInfo xmlns:p15="http://schemas.microsoft.com/office/powerpoint/2012/main" userId="b037d3be7da317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36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9">
    <p:pos x="7776" y="-28"/>
    <p:text/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2">
    <p:pos x="7776" y="-28"/>
    <p:text/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17">
    <p:pos x="7776" y="-28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18">
    <p:pos x="7776" y="-28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19">
    <p:pos x="7776" y="-28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20">
    <p:pos x="7776" y="-28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21">
    <p:pos x="7776" y="-28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11">
    <p:pos x="7776" y="-28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8">
    <p:pos x="7776" y="-28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1">
    <p:pos x="7776" y="-28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1">
    <p:pos x="7776" y="-28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1">
    <p:pos x="7776" y="-28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1">
    <p:pos x="7776" y="-28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1">
    <p:pos x="7776" y="-28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09:44:26.907" idx="1">
    <p:pos x="7776" y="-28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4F1C-16D4-4991-BD1B-5CB0AACC3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33AC4-C842-4DF9-8569-220E7988D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CC609-EFDE-4C79-B7C6-864F98D0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2F0-B5C6-4646-9DFB-7D8D57DBB9C6}" type="datetimeFigureOut">
              <a:rPr lang="en-GB" smtClean="0"/>
              <a:pPr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AC247-7B84-49B5-BFB4-EFFFF7C8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11A32-C0DE-4D32-B7C3-085D886C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CF0-5467-4D36-92FC-76F994903D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3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C804-935B-48DA-A7C4-58E31DDC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49EE6-F310-4D80-877D-6A5F91BE6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801CA-34CA-452F-9EE2-77FC9389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2F0-B5C6-4646-9DFB-7D8D57DBB9C6}" type="datetimeFigureOut">
              <a:rPr lang="en-GB" smtClean="0"/>
              <a:pPr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70843-3FA1-42B8-8959-FF12329A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72053-6E96-41CD-A460-8D219B74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CF0-5467-4D36-92FC-76F994903D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66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28E4C-AD8E-4837-A41A-56BC6BB1D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A8A96-B53E-45BF-B90F-96E4EF991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87E7C-AED7-4EBB-93C0-E1C1C3F9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2F0-B5C6-4646-9DFB-7D8D57DBB9C6}" type="datetimeFigureOut">
              <a:rPr lang="en-GB" smtClean="0"/>
              <a:pPr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BD236-DB9E-4920-828C-2887CE80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4074B-96E4-464C-9D87-0A6A99D2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CF0-5467-4D36-92FC-76F994903D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4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0C95-6196-497A-AC63-AB6BBA49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7F322-EECC-44C6-90D5-F1EA453F0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DEC92-285B-44F3-AFFF-CE5EB09F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2F0-B5C6-4646-9DFB-7D8D57DBB9C6}" type="datetimeFigureOut">
              <a:rPr lang="en-GB" smtClean="0"/>
              <a:pPr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98052-904D-48FE-A9E8-8836903B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2ED1A-126A-48A8-8BCF-E62C7E30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CF0-5467-4D36-92FC-76F994903D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48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E468-A318-4D74-9865-4906A0B70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32CCE-803B-4A70-B18D-F67E9B28D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A9A6C-2074-48BD-B5F1-F23F8B86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2F0-B5C6-4646-9DFB-7D8D57DBB9C6}" type="datetimeFigureOut">
              <a:rPr lang="en-GB" smtClean="0"/>
              <a:pPr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964B1-20AA-420B-A021-0E62BC1F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A92B9-0157-4B33-9F67-291EA928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CF0-5467-4D36-92FC-76F994903D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9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A95B-E112-447A-82A4-CD64E7B7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FD60E-80EC-4AEE-B483-C79ABC245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6A38F-A780-4DF5-8C3D-23B69DADA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913B0-F163-47C5-86E8-5773C00C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2F0-B5C6-4646-9DFB-7D8D57DBB9C6}" type="datetimeFigureOut">
              <a:rPr lang="en-GB" smtClean="0"/>
              <a:pPr/>
              <a:t>14/12/2022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6E5C5-3813-4F6E-9813-E82C7097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BBCB-BE42-4BAB-98FD-1D9D59CF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CF0-5467-4D36-92FC-76F994903D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27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C7D1-8833-4FD4-843C-4FB39C4B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98E3F-5B7E-4BC5-996E-22B16D086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B116D-567B-403C-A7A4-C48F7D0B3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BD785-D053-4247-86F9-FBB2387C7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CD010-D66F-472E-86FC-BC5D2DCC3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BE24F-0E07-490F-A33C-F926A400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2F0-B5C6-4646-9DFB-7D8D57DBB9C6}" type="datetimeFigureOut">
              <a:rPr lang="en-GB" smtClean="0"/>
              <a:pPr/>
              <a:t>14/12/2022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A0EBF4-D849-41F5-B4D3-847CDF4D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AEAB4-A2D6-40D1-9FA5-9324A3B4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CF0-5467-4D36-92FC-76F994903D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8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FC18-7DE3-4D03-A6B5-C4164551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A8725-B908-44A9-889F-934CF3F61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2F0-B5C6-4646-9DFB-7D8D57DBB9C6}" type="datetimeFigureOut">
              <a:rPr lang="en-GB" smtClean="0"/>
              <a:pPr/>
              <a:t>14/12/2022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918C8-D0E6-4957-A711-56C546D1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5118D-5040-4AFE-BC29-73DC50EF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CF0-5467-4D36-92FC-76F994903D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3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70F92-C945-4DBC-A3F1-0E00D43E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2F0-B5C6-4646-9DFB-7D8D57DBB9C6}" type="datetimeFigureOut">
              <a:rPr lang="en-GB" smtClean="0"/>
              <a:pPr/>
              <a:t>14/12/2022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60801-BB95-432A-A552-0940A944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66ADA-4DA1-424C-8EAC-DAE2B671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CF0-5467-4D36-92FC-76F994903D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3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4C7D2-7BEE-4033-A454-2BA7B636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EE759-501D-4672-B76C-54221D4E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D9024-BF4A-47B2-B2D4-E39AB8BD4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DD36F-9529-4DDE-A570-A2838B19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2F0-B5C6-4646-9DFB-7D8D57DBB9C6}" type="datetimeFigureOut">
              <a:rPr lang="en-GB" smtClean="0"/>
              <a:pPr/>
              <a:t>14/12/2022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880AC-D15A-428F-8806-C1CC433B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B0243-B1C8-43B2-BEA3-9F1D8451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CF0-5467-4D36-92FC-76F994903D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51B1-E29A-44BF-A01D-8399D42B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E459F-73B3-4084-9359-1CF4636AC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C267A-8435-4F59-B680-8F89A4CEB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BD448-EC06-4414-89CA-7193A480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2F0-B5C6-4646-9DFB-7D8D57DBB9C6}" type="datetimeFigureOut">
              <a:rPr lang="en-GB" smtClean="0"/>
              <a:pPr/>
              <a:t>14/12/2022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26D95-C75D-456D-8B3F-F3F91B08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B301C-03D4-4127-ADD0-4590880F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CF0-5467-4D36-92FC-76F994903D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00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C7763-FD4F-4A54-94B8-93310C33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9C002-18CB-4FBB-8F93-9E839C769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826CE-90E9-4917-97DC-4313EE6C5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32F0-B5C6-4646-9DFB-7D8D57DBB9C6}" type="datetimeFigureOut">
              <a:rPr lang="en-GB" smtClean="0"/>
              <a:pPr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6953-D428-413D-BDD4-F9A540A85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0C8AC-CCED-402E-AA19-5985999EE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EFCF0-5467-4D36-92FC-76F994903D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1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5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1911C-D523-4071-BFD9-E422B85EDCAC}"/>
              </a:ext>
            </a:extLst>
          </p:cNvPr>
          <p:cNvSpPr txBox="1"/>
          <p:nvPr/>
        </p:nvSpPr>
        <p:spPr>
          <a:xfrm>
            <a:off x="2007147" y="2137908"/>
            <a:ext cx="8343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VSG CHRISTMAS</a:t>
            </a:r>
          </a:p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QUIZ!</a:t>
            </a:r>
          </a:p>
          <a:p>
            <a:pPr algn="ctr"/>
            <a:endParaRPr lang="en-US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35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46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199" y="3013055"/>
            <a:ext cx="3549577" cy="24902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3FE9B9-8679-45C7-B707-E4F4BD0D1CBA}"/>
              </a:ext>
            </a:extLst>
          </p:cNvPr>
          <p:cNvSpPr txBox="1"/>
          <p:nvPr/>
        </p:nvSpPr>
        <p:spPr>
          <a:xfrm>
            <a:off x="2183296" y="1027906"/>
            <a:ext cx="8922026" cy="4340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Henry Cole introduced the idea of Christmas cards in 1843. But how much did it cost to send a Christmas card that year?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1d </a:t>
            </a: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2d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6d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46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7AB59-21D1-45DE-8DB9-1E1E8E6EEF3A}"/>
              </a:ext>
            </a:extLst>
          </p:cNvPr>
          <p:cNvSpPr txBox="1"/>
          <p:nvPr/>
        </p:nvSpPr>
        <p:spPr>
          <a:xfrm>
            <a:off x="2395331" y="1585971"/>
            <a:ext cx="8269356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 Smith invented the Christmas cracker in 1846. But what kind of shop did he own?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Chemist shop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Sweet shop </a:t>
            </a: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Toy shop 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513CF-1082-4061-BA89-CEB1B6FDF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986" y="3104101"/>
            <a:ext cx="1983808" cy="19176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085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46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7A576-4E25-4B86-826C-71376E1B48AB}"/>
              </a:ext>
            </a:extLst>
          </p:cNvPr>
          <p:cNvSpPr txBox="1"/>
          <p:nvPr/>
        </p:nvSpPr>
        <p:spPr>
          <a:xfrm>
            <a:off x="1615108" y="795562"/>
            <a:ext cx="10233991" cy="4819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Wonder Balls were very popular at Christmas in Victorian Britain, but what were they?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everlasting gobstopper with many different layers of flavours.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decadent party with lots of lights, festive food and performers to wow guests. 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present made from a ball of yarn with small gifts hidden inside. </a:t>
            </a: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1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46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89663-E505-46B6-97F5-50FD76001012}"/>
              </a:ext>
            </a:extLst>
          </p:cNvPr>
          <p:cNvSpPr txBox="1"/>
          <p:nvPr/>
        </p:nvSpPr>
        <p:spPr>
          <a:xfrm>
            <a:off x="1931963" y="1571362"/>
            <a:ext cx="9829800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Santa Claus and Father Christmas are modern versions of St Nicholas. What colour suit does St Nicholas wear?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White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301EB-0C26-4648-8014-DD5D4202B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273" y="3106353"/>
            <a:ext cx="3940778" cy="2178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41647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FB9A1-5BBD-4B5C-971E-A95411F80EE3}"/>
              </a:ext>
            </a:extLst>
          </p:cNvPr>
          <p:cNvSpPr txBox="1"/>
          <p:nvPr/>
        </p:nvSpPr>
        <p:spPr>
          <a:xfrm>
            <a:off x="1128344" y="2384311"/>
            <a:ext cx="10395751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Round 2</a:t>
            </a:r>
            <a:b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CHRISTMAS PRESENT</a:t>
            </a:r>
            <a:endParaRPr lang="en-GB" sz="3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1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FB9A1-5BBD-4B5C-971E-A95411F80EE3}"/>
              </a:ext>
            </a:extLst>
          </p:cNvPr>
          <p:cNvSpPr txBox="1"/>
          <p:nvPr/>
        </p:nvSpPr>
        <p:spPr>
          <a:xfrm>
            <a:off x="1177926" y="1221015"/>
            <a:ext cx="10395751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spcAft>
                <a:spcPts val="1000"/>
              </a:spcAft>
              <a:buAutoNum type="arabicPeriod"/>
            </a:pPr>
            <a:endParaRPr lang="en-GB" sz="3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spcAft>
                <a:spcPts val="1000"/>
              </a:spcAft>
            </a:pP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602E2-AC67-47EB-9B12-C26693A715CB}"/>
              </a:ext>
            </a:extLst>
          </p:cNvPr>
          <p:cNvSpPr txBox="1"/>
          <p:nvPr/>
        </p:nvSpPr>
        <p:spPr>
          <a:xfrm>
            <a:off x="1285460" y="981342"/>
            <a:ext cx="10288217" cy="3962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4E4E4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amount of card from packaging and greeting cards used in the UK at Christmas would stretch between London and Lapland and back again, how many times?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4E4E4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4E4E4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solidFill>
                  <a:srgbClr val="4E4E4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 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DD116-A036-49F4-807B-9D6CA68B2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936" y="3032626"/>
            <a:ext cx="3108116" cy="38253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496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33E685-7E53-41B7-B56E-E88C7E903E4C}"/>
              </a:ext>
            </a:extLst>
          </p:cNvPr>
          <p:cNvSpPr txBox="1"/>
          <p:nvPr/>
        </p:nvSpPr>
        <p:spPr>
          <a:xfrm>
            <a:off x="1472164" y="1081204"/>
            <a:ext cx="8970550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Consumers in the UK use 227,000 miles of wrapping paper each year – enough to wrap which island?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Guernsey (62km)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Isle of Man (572km)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Isle of Skye (1656km)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27757-75F7-44B8-8256-68A136FDC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651" y="2834425"/>
            <a:ext cx="3882093" cy="27637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1178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CE4CF9-57E8-4C4D-ADA7-DFC995ABB87D}"/>
              </a:ext>
            </a:extLst>
          </p:cNvPr>
          <p:cNvSpPr txBox="1"/>
          <p:nvPr/>
        </p:nvSpPr>
        <p:spPr>
          <a:xfrm>
            <a:off x="1180616" y="975187"/>
            <a:ext cx="10574062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their busiest day in the run-up to Christmas, which company receives 47 orders per second?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Ebay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Marks &amp; Spencer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Amazon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3A832-ED6F-4594-8BAD-351BAEEE2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668" y="2883115"/>
            <a:ext cx="4125645" cy="23641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992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A18583-D77C-45FB-BC25-3B7FFAE48B05}"/>
              </a:ext>
            </a:extLst>
          </p:cNvPr>
          <p:cNvSpPr txBox="1"/>
          <p:nvPr/>
        </p:nvSpPr>
        <p:spPr>
          <a:xfrm>
            <a:off x="1048093" y="1055717"/>
            <a:ext cx="10746342" cy="4270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 residents send around 114,000 tonnes of plastic packaging to landfills instead of being recycled each Christmas.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equivalent to 650,000 what?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Turkeys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Reindeer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Polar Bears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7D111-1A7C-441E-8CA8-0DBD48084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202" y="3429000"/>
            <a:ext cx="4684399" cy="29187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0111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83D64-BE24-457E-BF2C-8066E582D814}"/>
              </a:ext>
            </a:extLst>
          </p:cNvPr>
          <p:cNvSpPr txBox="1"/>
          <p:nvPr/>
        </p:nvSpPr>
        <p:spPr>
          <a:xfrm>
            <a:off x="1222513" y="1497383"/>
            <a:ext cx="9746973" cy="364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average person in the UK handles how many types of packaging every single day?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 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DED9C-6C89-4960-8C12-218450C32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229" y="3279913"/>
            <a:ext cx="4610689" cy="26835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962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4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1911C-D523-4071-BFD9-E422B85EDCAC}"/>
              </a:ext>
            </a:extLst>
          </p:cNvPr>
          <p:cNvSpPr txBox="1"/>
          <p:nvPr/>
        </p:nvSpPr>
        <p:spPr>
          <a:xfrm>
            <a:off x="2085975" y="2673936"/>
            <a:ext cx="83433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CHRISTMAS</a:t>
            </a:r>
          </a:p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PAST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636D6-4961-46DF-AE63-34A60C9A9DB8}"/>
              </a:ext>
            </a:extLst>
          </p:cNvPr>
          <p:cNvSpPr txBox="1"/>
          <p:nvPr/>
        </p:nvSpPr>
        <p:spPr>
          <a:xfrm>
            <a:off x="3510116" y="1809135"/>
            <a:ext cx="473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Round 1 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35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FB9A1-5BBD-4B5C-971E-A95411F80EE3}"/>
              </a:ext>
            </a:extLst>
          </p:cNvPr>
          <p:cNvSpPr txBox="1"/>
          <p:nvPr/>
        </p:nvSpPr>
        <p:spPr>
          <a:xfrm>
            <a:off x="891861" y="2005938"/>
            <a:ext cx="103957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Round 2</a:t>
            </a:r>
            <a:b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CHRISTMAS PRESENT 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ANSWERS</a:t>
            </a:r>
            <a:endParaRPr lang="en-GB" sz="66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1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FB9A1-5BBD-4B5C-971E-A95411F80EE3}"/>
              </a:ext>
            </a:extLst>
          </p:cNvPr>
          <p:cNvSpPr txBox="1"/>
          <p:nvPr/>
        </p:nvSpPr>
        <p:spPr>
          <a:xfrm>
            <a:off x="1177926" y="1221015"/>
            <a:ext cx="10395751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spcAft>
                <a:spcPts val="1000"/>
              </a:spcAft>
              <a:buAutoNum type="arabicPeriod"/>
            </a:pPr>
            <a:endParaRPr lang="en-GB" sz="3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spcAft>
                <a:spcPts val="1000"/>
              </a:spcAft>
            </a:pP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602E2-AC67-47EB-9B12-C26693A715CB}"/>
              </a:ext>
            </a:extLst>
          </p:cNvPr>
          <p:cNvSpPr txBox="1"/>
          <p:nvPr/>
        </p:nvSpPr>
        <p:spPr>
          <a:xfrm>
            <a:off x="1285460" y="981342"/>
            <a:ext cx="10288217" cy="3962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amount of card from packaging and greeting cards used in the UK at Christmas would stretch between London and Lapland and back again, how many times?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 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DD116-A036-49F4-807B-9D6CA68B2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936" y="3032626"/>
            <a:ext cx="3108116" cy="38253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6713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33E685-7E53-41B7-B56E-E88C7E903E4C}"/>
              </a:ext>
            </a:extLst>
          </p:cNvPr>
          <p:cNvSpPr txBox="1"/>
          <p:nvPr/>
        </p:nvSpPr>
        <p:spPr>
          <a:xfrm>
            <a:off x="1472164" y="1081204"/>
            <a:ext cx="8970550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Consumers in the UK use 227,000 miles of wrapping paper each year – enough to wrap which island?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Guernsey (62km)</a:t>
            </a: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Isle of Man (572km)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Isle of Skye (1656km)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27757-75F7-44B8-8256-68A136FDC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651" y="2834425"/>
            <a:ext cx="3882093" cy="27637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48155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CE4CF9-57E8-4C4D-ADA7-DFC995ABB87D}"/>
              </a:ext>
            </a:extLst>
          </p:cNvPr>
          <p:cNvSpPr txBox="1"/>
          <p:nvPr/>
        </p:nvSpPr>
        <p:spPr>
          <a:xfrm>
            <a:off x="1180616" y="975187"/>
            <a:ext cx="10574062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their busiest day in the run-up to Christmas, which company receives 47 orders per second?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Ebay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Marks &amp; Spencer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Amazon</a:t>
            </a: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3A832-ED6F-4594-8BAD-351BAEEE2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668" y="2883115"/>
            <a:ext cx="4125645" cy="23641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2255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A18583-D77C-45FB-BC25-3B7FFAE48B05}"/>
              </a:ext>
            </a:extLst>
          </p:cNvPr>
          <p:cNvSpPr txBox="1"/>
          <p:nvPr/>
        </p:nvSpPr>
        <p:spPr>
          <a:xfrm>
            <a:off x="1048093" y="1055717"/>
            <a:ext cx="10746342" cy="4270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 residents send around 114,000 tonnes of plastic packaging to landfills instead of being recycled each Christmas.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equivalent to 650,000 what?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Turkeys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Reindeer</a:t>
            </a: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Polar Bears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7D111-1A7C-441E-8CA8-0DBD48084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202" y="3429000"/>
            <a:ext cx="4684399" cy="29187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4947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83D64-BE24-457E-BF2C-8066E582D814}"/>
              </a:ext>
            </a:extLst>
          </p:cNvPr>
          <p:cNvSpPr txBox="1"/>
          <p:nvPr/>
        </p:nvSpPr>
        <p:spPr>
          <a:xfrm>
            <a:off x="1222513" y="1497383"/>
            <a:ext cx="9746973" cy="364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average person in the UK handles how many types of packaging every single day?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 </a:t>
            </a: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DED9C-6C89-4960-8C12-218450C32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229" y="3279913"/>
            <a:ext cx="4610689" cy="26835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2503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46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1911C-D523-4071-BFD9-E422B85EDCAC}"/>
              </a:ext>
            </a:extLst>
          </p:cNvPr>
          <p:cNvSpPr txBox="1"/>
          <p:nvPr/>
        </p:nvSpPr>
        <p:spPr>
          <a:xfrm>
            <a:off x="2262463" y="2646640"/>
            <a:ext cx="7819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CHRISTMAS FUTURE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636D6-4961-46DF-AE63-34A60C9A9DB8}"/>
              </a:ext>
            </a:extLst>
          </p:cNvPr>
          <p:cNvSpPr txBox="1"/>
          <p:nvPr/>
        </p:nvSpPr>
        <p:spPr>
          <a:xfrm>
            <a:off x="3510116" y="1809135"/>
            <a:ext cx="473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Round 3 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16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46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34AEB1-5C0C-4BB0-9D63-0DE28970BA5E}"/>
              </a:ext>
            </a:extLst>
          </p:cNvPr>
          <p:cNvSpPr txBox="1"/>
          <p:nvPr/>
        </p:nvSpPr>
        <p:spPr>
          <a:xfrm>
            <a:off x="1918252" y="1655392"/>
            <a:ext cx="9167190" cy="2908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day of the week will Christmas fall on in 2024?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C613D-2681-494D-AE24-18C39CC0E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347" y="2724051"/>
            <a:ext cx="2814956" cy="28535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4741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23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00205-91FF-417D-AE4D-7280F77FA2C2}"/>
              </a:ext>
            </a:extLst>
          </p:cNvPr>
          <p:cNvSpPr txBox="1"/>
          <p:nvPr/>
        </p:nvSpPr>
        <p:spPr>
          <a:xfrm>
            <a:off x="2082886" y="1447624"/>
            <a:ext cx="8545358" cy="3962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many strings of Christmas lights would you need on the outside of your house to make it visible from space?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333333"/>
              </a:buClr>
              <a:buSzPts val="1100"/>
              <a:buFont typeface="Times New Roman" panose="02020603050405020304" pitchFamily="18" charset="0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1536</a:t>
            </a:r>
          </a:p>
          <a:p>
            <a:pPr marL="342900" lvl="0" indent="-342900">
              <a:lnSpc>
                <a:spcPct val="107000"/>
              </a:lnSpc>
              <a:buClr>
                <a:srgbClr val="333333"/>
              </a:buClr>
              <a:buSzPts val="1100"/>
              <a:buFont typeface="Times New Roman" panose="02020603050405020304" pitchFamily="18" charset="0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2683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333333"/>
              </a:buClr>
              <a:buSzPts val="1100"/>
              <a:buFont typeface="Times New Roman" panose="02020603050405020304" pitchFamily="18" charset="0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5947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551CF-2FB0-4B20-8088-EC14401FB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261" y="3048094"/>
            <a:ext cx="3614521" cy="20567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7905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23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56D98-1623-4565-998E-16E2160AB864}"/>
              </a:ext>
            </a:extLst>
          </p:cNvPr>
          <p:cNvSpPr txBox="1"/>
          <p:nvPr/>
        </p:nvSpPr>
        <p:spPr>
          <a:xfrm>
            <a:off x="2209801" y="1566846"/>
            <a:ext cx="9167190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much less will people in the UK spend on presents in 2022 (per person)?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£33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£66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£99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02917-A041-47EF-B398-2558A4262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44183"/>
            <a:ext cx="2117940" cy="2428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518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46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6D7179-963C-4CF4-A1AC-A00A42AC36A7}"/>
              </a:ext>
            </a:extLst>
          </p:cNvPr>
          <p:cNvSpPr txBox="1"/>
          <p:nvPr/>
        </p:nvSpPr>
        <p:spPr>
          <a:xfrm>
            <a:off x="2637185" y="1585971"/>
            <a:ext cx="8176590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year did Prince Albert first bring a Christmas tree to Britain?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1834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1848 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1863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1C3B6-57B4-401E-8BB9-AF3D9DF44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32"/>
          <a:stretch/>
        </p:blipFill>
        <p:spPr>
          <a:xfrm>
            <a:off x="7469944" y="2675414"/>
            <a:ext cx="2236763" cy="25966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23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BBCEEE-4C3C-4387-A35C-F09AD09B0CF7}"/>
              </a:ext>
            </a:extLst>
          </p:cNvPr>
          <p:cNvSpPr txBox="1"/>
          <p:nvPr/>
        </p:nvSpPr>
        <p:spPr>
          <a:xfrm>
            <a:off x="1507435" y="1553593"/>
            <a:ext cx="10035208" cy="386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Medieval times, during the 12 days of Christmas people predicted the future for the coming year.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did they use?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stars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weather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length of the grass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15F5C-8655-4B1D-8A5D-15CF9F10A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150" y="2988249"/>
            <a:ext cx="2766720" cy="26608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0096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23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51DC6-274F-48E6-A846-A1A340F6C344}"/>
              </a:ext>
            </a:extLst>
          </p:cNvPr>
          <p:cNvSpPr txBox="1"/>
          <p:nvPr/>
        </p:nvSpPr>
        <p:spPr>
          <a:xfrm>
            <a:off x="1958008" y="1619854"/>
            <a:ext cx="9611139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times has the UK had a proper ‘White Christmas’ (40% UK coverage of snow) since 1960?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E28F2-0553-43DF-82C2-A306E6DC7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348" y="3226505"/>
            <a:ext cx="3653005" cy="21286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1269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46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1911C-D523-4071-BFD9-E422B85EDCAC}"/>
              </a:ext>
            </a:extLst>
          </p:cNvPr>
          <p:cNvSpPr txBox="1"/>
          <p:nvPr/>
        </p:nvSpPr>
        <p:spPr>
          <a:xfrm>
            <a:off x="2262463" y="2646640"/>
            <a:ext cx="78194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CHRISTMAS FUTURE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ANSWERS</a:t>
            </a:r>
            <a:endParaRPr lang="en-GB" sz="6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636D6-4961-46DF-AE63-34A60C9A9DB8}"/>
              </a:ext>
            </a:extLst>
          </p:cNvPr>
          <p:cNvSpPr txBox="1"/>
          <p:nvPr/>
        </p:nvSpPr>
        <p:spPr>
          <a:xfrm>
            <a:off x="3510116" y="1809135"/>
            <a:ext cx="473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Round 3 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16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46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34AEB1-5C0C-4BB0-9D63-0DE28970BA5E}"/>
              </a:ext>
            </a:extLst>
          </p:cNvPr>
          <p:cNvSpPr txBox="1"/>
          <p:nvPr/>
        </p:nvSpPr>
        <p:spPr>
          <a:xfrm>
            <a:off x="1918252" y="1655392"/>
            <a:ext cx="9167190" cy="2908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day of the week will Christmas fall on in 2024?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C613D-2681-494D-AE24-18C39CC0E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347" y="2724051"/>
            <a:ext cx="2814956" cy="28535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1897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23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00205-91FF-417D-AE4D-7280F77FA2C2}"/>
              </a:ext>
            </a:extLst>
          </p:cNvPr>
          <p:cNvSpPr txBox="1"/>
          <p:nvPr/>
        </p:nvSpPr>
        <p:spPr>
          <a:xfrm>
            <a:off x="2082886" y="1447624"/>
            <a:ext cx="8545358" cy="3962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many strings of Christmas lights would you need on the outside of your house to make it visible from space?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333333"/>
              </a:buClr>
              <a:buSzPts val="1100"/>
              <a:buFont typeface="Times New Roman" panose="02020603050405020304" pitchFamily="18" charset="0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1536</a:t>
            </a:r>
          </a:p>
          <a:p>
            <a:pPr marL="342900" lvl="0" indent="-342900">
              <a:lnSpc>
                <a:spcPct val="107000"/>
              </a:lnSpc>
              <a:buClr>
                <a:srgbClr val="333333"/>
              </a:buClr>
              <a:buSzPts val="1100"/>
              <a:buFont typeface="Times New Roman" panose="02020603050405020304" pitchFamily="18" charset="0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2683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333333"/>
              </a:buClr>
              <a:buSzPts val="1100"/>
              <a:buFont typeface="Times New Roman" panose="02020603050405020304" pitchFamily="18" charset="0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5947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551CF-2FB0-4B20-8088-EC14401FB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261" y="3048094"/>
            <a:ext cx="3614521" cy="20567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7013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23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56D98-1623-4565-998E-16E2160AB864}"/>
              </a:ext>
            </a:extLst>
          </p:cNvPr>
          <p:cNvSpPr txBox="1"/>
          <p:nvPr/>
        </p:nvSpPr>
        <p:spPr>
          <a:xfrm>
            <a:off x="2209801" y="1566846"/>
            <a:ext cx="9167190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much less will people in the UK spend on presents in 2022 (per person)?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£33</a:t>
            </a: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£66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£99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02917-A041-47EF-B398-2558A4262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44183"/>
            <a:ext cx="2117940" cy="2428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2491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23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BBCEEE-4C3C-4387-A35C-F09AD09B0CF7}"/>
              </a:ext>
            </a:extLst>
          </p:cNvPr>
          <p:cNvSpPr txBox="1"/>
          <p:nvPr/>
        </p:nvSpPr>
        <p:spPr>
          <a:xfrm>
            <a:off x="1507435" y="1553593"/>
            <a:ext cx="10035208" cy="386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Medieval times, during the 12 days of Christmas people predicted the future for the coming year.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did they use?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stars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weather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length of the grass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15F5C-8655-4B1D-8A5D-15CF9F10A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150" y="2988249"/>
            <a:ext cx="2766720" cy="26608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21151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23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51DC6-274F-48E6-A846-A1A340F6C344}"/>
              </a:ext>
            </a:extLst>
          </p:cNvPr>
          <p:cNvSpPr txBox="1"/>
          <p:nvPr/>
        </p:nvSpPr>
        <p:spPr>
          <a:xfrm>
            <a:off x="1958008" y="1619854"/>
            <a:ext cx="9611139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times has the UK had a proper ‘White Christmas’ (40% UK coverage of snow) since 1960?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1981, 1995, 2009, 2010</a:t>
            </a:r>
            <a:endParaRPr lang="en-GB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E28F2-0553-43DF-82C2-A306E6DC7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348" y="3226505"/>
            <a:ext cx="3653005" cy="21286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8502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FB9A1-5BBD-4B5C-971E-A95411F80EE3}"/>
              </a:ext>
            </a:extLst>
          </p:cNvPr>
          <p:cNvSpPr txBox="1"/>
          <p:nvPr/>
        </p:nvSpPr>
        <p:spPr>
          <a:xfrm>
            <a:off x="803123" y="1456146"/>
            <a:ext cx="10395751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Round 4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CHRISTMAS</a:t>
            </a:r>
          </a:p>
          <a:p>
            <a:pPr algn="ctr">
              <a:lnSpc>
                <a:spcPct val="150000"/>
              </a:lnSpc>
            </a:pP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CURIOSITIES</a:t>
            </a:r>
          </a:p>
        </p:txBody>
      </p:sp>
    </p:spTree>
    <p:extLst>
      <p:ext uri="{BB962C8B-B14F-4D97-AF65-F5344CB8AC3E}">
        <p14:creationId xmlns:p14="http://schemas.microsoft.com/office/powerpoint/2010/main" val="960048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ACD925-B339-4694-91EA-80F4C9EA2338}"/>
              </a:ext>
            </a:extLst>
          </p:cNvPr>
          <p:cNvSpPr txBox="1"/>
          <p:nvPr/>
        </p:nvSpPr>
        <p:spPr>
          <a:xfrm>
            <a:off x="901147" y="957245"/>
            <a:ext cx="10734262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which European country is it traditional keep a live carp in the bath ready for eating on Christmas day?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Poland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0EDED5-6773-4840-A699-2E8BAB4D5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434" y="2708875"/>
            <a:ext cx="4355909" cy="30870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559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46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199" y="3013055"/>
            <a:ext cx="3549577" cy="24902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3FE9B9-8679-45C7-B707-E4F4BD0D1CBA}"/>
              </a:ext>
            </a:extLst>
          </p:cNvPr>
          <p:cNvSpPr txBox="1"/>
          <p:nvPr/>
        </p:nvSpPr>
        <p:spPr>
          <a:xfrm>
            <a:off x="2183296" y="1027906"/>
            <a:ext cx="8922026" cy="4340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Henry Cole introduced the idea of Christmas cards in 1843. But how much did it cost to send a Christmas card that year?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1d 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2d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6d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A04F7-1A10-44A6-8A5A-7C3DF646913B}"/>
              </a:ext>
            </a:extLst>
          </p:cNvPr>
          <p:cNvSpPr txBox="1"/>
          <p:nvPr/>
        </p:nvSpPr>
        <p:spPr>
          <a:xfrm>
            <a:off x="954742" y="922178"/>
            <a:ext cx="10282515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Spain it is traditional to include a ‘caganer’ in the nativity scene, but what is this figure doing?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Dancing naked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Doing a poo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Picking his nose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1A41A-96E7-409B-8A09-943CAD2A0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300" y="2790736"/>
            <a:ext cx="3344013" cy="2489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5599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5EA4A-BB27-42F6-AE77-5AE87AEDB09E}"/>
              </a:ext>
            </a:extLst>
          </p:cNvPr>
          <p:cNvSpPr txBox="1"/>
          <p:nvPr/>
        </p:nvSpPr>
        <p:spPr>
          <a:xfrm>
            <a:off x="1311964" y="1157358"/>
            <a:ext cx="9342783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fast-food restaurant has become the traditional Christmas dinner venue in Japan?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KFC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McDonalds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Nandos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408246-96BD-4FA9-BA00-F32F56129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98812"/>
            <a:ext cx="3622209" cy="23285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5599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218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3976CB-196D-4F07-979F-7048571C71E2}"/>
              </a:ext>
            </a:extLst>
          </p:cNvPr>
          <p:cNvSpPr txBox="1"/>
          <p:nvPr/>
        </p:nvSpPr>
        <p:spPr>
          <a:xfrm>
            <a:off x="1179443" y="957246"/>
            <a:ext cx="9541565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Norwegians hide in their house on Christmas Eve to scare away witches and evil spirits?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Garlic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 coins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Broomsticks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F8B32-3A96-409C-97BE-ADE72E59E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618" y="2739377"/>
            <a:ext cx="3454182" cy="25680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5599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9279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265B44-E6C4-40EE-9C76-6BB290D71CA2}"/>
              </a:ext>
            </a:extLst>
          </p:cNvPr>
          <p:cNvSpPr txBox="1"/>
          <p:nvPr/>
        </p:nvSpPr>
        <p:spPr>
          <a:xfrm>
            <a:off x="1232452" y="0"/>
            <a:ext cx="9727096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Venezuelan capital city Caracas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 do people travel to church on Christmas Day?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horseback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rollerskates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tandem bicycle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A2D8E-12DF-453E-B708-CBA079EC0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011" y="1835346"/>
            <a:ext cx="3582034" cy="35428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5599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FB9A1-5BBD-4B5C-971E-A95411F80EE3}"/>
              </a:ext>
            </a:extLst>
          </p:cNvPr>
          <p:cNvSpPr txBox="1"/>
          <p:nvPr/>
        </p:nvSpPr>
        <p:spPr>
          <a:xfrm>
            <a:off x="723610" y="335845"/>
            <a:ext cx="1039575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Round 4 </a:t>
            </a: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CHRISTMAS CURIOSITIES</a:t>
            </a:r>
          </a:p>
          <a:p>
            <a:pPr algn="ctr">
              <a:lnSpc>
                <a:spcPct val="150000"/>
              </a:lnSpc>
            </a:pPr>
            <a:r>
              <a:rPr lang="en-GB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960048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ACD925-B339-4694-91EA-80F4C9EA2338}"/>
              </a:ext>
            </a:extLst>
          </p:cNvPr>
          <p:cNvSpPr txBox="1"/>
          <p:nvPr/>
        </p:nvSpPr>
        <p:spPr>
          <a:xfrm>
            <a:off x="901147" y="957245"/>
            <a:ext cx="10734262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which European country is it traditional keep a live carp in the bath ready for eating on Christmas day?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Poland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0EDED5-6773-4840-A699-2E8BAB4D5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434" y="2708875"/>
            <a:ext cx="4355909" cy="30870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2631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A04F7-1A10-44A6-8A5A-7C3DF646913B}"/>
              </a:ext>
            </a:extLst>
          </p:cNvPr>
          <p:cNvSpPr txBox="1"/>
          <p:nvPr/>
        </p:nvSpPr>
        <p:spPr>
          <a:xfrm>
            <a:off x="954742" y="922178"/>
            <a:ext cx="10282515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Spain it is traditional to include a ‘caganer’ in the nativity scene, but what is this figure doing?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Dancing naked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Doing a poo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Picking his nose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1A1CD-8939-4A86-92E4-E2A6727D7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63898"/>
            <a:ext cx="3804012" cy="35881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9192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5EA4A-BB27-42F6-AE77-5AE87AEDB09E}"/>
              </a:ext>
            </a:extLst>
          </p:cNvPr>
          <p:cNvSpPr txBox="1"/>
          <p:nvPr/>
        </p:nvSpPr>
        <p:spPr>
          <a:xfrm>
            <a:off x="1311964" y="1157358"/>
            <a:ext cx="9342783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fast-food restaurant has become the traditional Christmas dinner venue in Japan?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KFC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McDonalds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Nandos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6F21C-0875-4468-A077-122B6D4E8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232" y="2737325"/>
            <a:ext cx="4239121" cy="33034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129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218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3976CB-196D-4F07-979F-7048571C71E2}"/>
              </a:ext>
            </a:extLst>
          </p:cNvPr>
          <p:cNvSpPr txBox="1"/>
          <p:nvPr/>
        </p:nvSpPr>
        <p:spPr>
          <a:xfrm>
            <a:off x="1179443" y="957246"/>
            <a:ext cx="9541565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Norwegians hide in their house on Christmas Eve to scare away witches and evil spirits?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Garlic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 coins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Broomsticks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F8B32-3A96-409C-97BE-ADE72E59E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618" y="2739377"/>
            <a:ext cx="3454182" cy="25680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14837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Images | Free Vectors, Stock Photos &amp; PSD">
            <a:extLst>
              <a:ext uri="{FF2B5EF4-FFF2-40B4-BE49-F238E27FC236}">
                <a16:creationId xmlns:a16="http://schemas.microsoft.com/office/drawing/2014/main" id="{4B004C8A-EEF3-4289-8970-EE1D257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9279"/>
            <a:ext cx="12192000" cy="7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265B44-E6C4-40EE-9C76-6BB290D71CA2}"/>
              </a:ext>
            </a:extLst>
          </p:cNvPr>
          <p:cNvSpPr txBox="1"/>
          <p:nvPr/>
        </p:nvSpPr>
        <p:spPr>
          <a:xfrm>
            <a:off x="1232452" y="0"/>
            <a:ext cx="9727096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Venezuelan capital city Caracas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 do people travel to church on Christmas Day?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horseback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GB" sz="3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rollerskates</a:t>
            </a: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tandem bicycle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ECC0A-01F3-4949-BEEF-E76920BE1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996" y="1840861"/>
            <a:ext cx="5199385" cy="31762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893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46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7AB59-21D1-45DE-8DB9-1E1E8E6EEF3A}"/>
              </a:ext>
            </a:extLst>
          </p:cNvPr>
          <p:cNvSpPr txBox="1"/>
          <p:nvPr/>
        </p:nvSpPr>
        <p:spPr>
          <a:xfrm>
            <a:off x="2395331" y="1585971"/>
            <a:ext cx="8269356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 Smith invented the Christmas cracker in 1846. But what kind of shop did he own?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Chemist shop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Sweet shop 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Toy shop 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513CF-1082-4061-BA89-CEB1B6FDF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986" y="3104101"/>
            <a:ext cx="1983808" cy="19176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4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5FB9A1-5BBD-4B5C-971E-A95411F80EE3}"/>
              </a:ext>
            </a:extLst>
          </p:cNvPr>
          <p:cNvSpPr txBox="1"/>
          <p:nvPr/>
        </p:nvSpPr>
        <p:spPr>
          <a:xfrm>
            <a:off x="803123" y="1456146"/>
            <a:ext cx="10395751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Round 5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 CHRISTMAS</a:t>
            </a:r>
          </a:p>
          <a:p>
            <a:pPr algn="ctr">
              <a:lnSpc>
                <a:spcPct val="150000"/>
              </a:lnSpc>
            </a:pP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4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8F5BFA-3382-4BD1-9114-4AFC6A9108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10478" y="1448007"/>
            <a:ext cx="5971043" cy="3961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4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DC00C-0B2D-40ED-B90F-6A28497A97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90315" y="1543568"/>
            <a:ext cx="5611370" cy="37708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4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D2106B-DDAA-4103-9F99-F2C79879F8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42007" y="1635452"/>
            <a:ext cx="6307986" cy="35870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4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28986D-1D30-4421-B488-4527EEFDE4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25686" y="1507435"/>
            <a:ext cx="5340627" cy="38431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4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21A729-5D6A-42CC-AE84-C878301C67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02226" y="1686339"/>
            <a:ext cx="6387548" cy="34853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4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5FB9A1-5BBD-4B5C-971E-A95411F80EE3}"/>
              </a:ext>
            </a:extLst>
          </p:cNvPr>
          <p:cNvSpPr txBox="1"/>
          <p:nvPr/>
        </p:nvSpPr>
        <p:spPr>
          <a:xfrm>
            <a:off x="646386" y="1408850"/>
            <a:ext cx="10946626" cy="4105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Round 5 </a:t>
            </a:r>
          </a:p>
          <a:p>
            <a:pPr algn="ctr">
              <a:lnSpc>
                <a:spcPct val="150000"/>
              </a:lnSpc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 CHRISTMAS MUSIC </a:t>
            </a:r>
            <a:r>
              <a:rPr lang="en-GB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4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8F5BFA-3382-4BD1-9114-4AFC6A9108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86676" y="885291"/>
            <a:ext cx="5971043" cy="3961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3C4DA8-FA4C-4ADF-A5F8-ABFBBA4CB16B}"/>
              </a:ext>
            </a:extLst>
          </p:cNvPr>
          <p:cNvSpPr txBox="1"/>
          <p:nvPr/>
        </p:nvSpPr>
        <p:spPr>
          <a:xfrm>
            <a:off x="4128048" y="5278805"/>
            <a:ext cx="4088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Wham! Last Christmas </a:t>
            </a:r>
          </a:p>
        </p:txBody>
      </p:sp>
    </p:spTree>
    <p:extLst>
      <p:ext uri="{BB962C8B-B14F-4D97-AF65-F5344CB8AC3E}">
        <p14:creationId xmlns:p14="http://schemas.microsoft.com/office/powerpoint/2010/main" val="36846031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4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DC00C-0B2D-40ED-B90F-6A28497A97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90315" y="1053237"/>
            <a:ext cx="5611370" cy="37708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1B91BC-2361-46DF-8BEE-F98F03AB10DE}"/>
              </a:ext>
            </a:extLst>
          </p:cNvPr>
          <p:cNvSpPr txBox="1"/>
          <p:nvPr/>
        </p:nvSpPr>
        <p:spPr>
          <a:xfrm>
            <a:off x="3604588" y="5267217"/>
            <a:ext cx="5135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Bing Crosby, White Christmas </a:t>
            </a:r>
          </a:p>
        </p:txBody>
      </p:sp>
    </p:spTree>
    <p:extLst>
      <p:ext uri="{BB962C8B-B14F-4D97-AF65-F5344CB8AC3E}">
        <p14:creationId xmlns:p14="http://schemas.microsoft.com/office/powerpoint/2010/main" val="36530239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4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D2106B-DDAA-4103-9F99-F2C79879F8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42007" y="1131869"/>
            <a:ext cx="6307986" cy="35870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7D49B-6608-47FE-B439-985D6FC93E75}"/>
              </a:ext>
            </a:extLst>
          </p:cNvPr>
          <p:cNvSpPr txBox="1"/>
          <p:nvPr/>
        </p:nvSpPr>
        <p:spPr>
          <a:xfrm>
            <a:off x="1868556" y="5141356"/>
            <a:ext cx="1005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The </a:t>
            </a:r>
            <a:r>
              <a:rPr lang="en-GB" sz="3200" b="1" dirty="0" err="1">
                <a:solidFill>
                  <a:srgbClr val="FF0000"/>
                </a:solidFill>
              </a:rPr>
              <a:t>Pogues</a:t>
            </a:r>
            <a:r>
              <a:rPr lang="en-GB" sz="3200" b="1" dirty="0">
                <a:solidFill>
                  <a:srgbClr val="FF0000"/>
                </a:solidFill>
              </a:rPr>
              <a:t> &amp; Kirsty McColl, </a:t>
            </a:r>
            <a:r>
              <a:rPr lang="en-GB" sz="3200" b="1" dirty="0" err="1">
                <a:solidFill>
                  <a:srgbClr val="FF0000"/>
                </a:solidFill>
              </a:rPr>
              <a:t>Fairytale</a:t>
            </a:r>
            <a:r>
              <a:rPr lang="en-GB" sz="3200" b="1" dirty="0">
                <a:solidFill>
                  <a:srgbClr val="FF0000"/>
                </a:solidFill>
              </a:rPr>
              <a:t> of New York</a:t>
            </a:r>
          </a:p>
        </p:txBody>
      </p:sp>
    </p:spTree>
    <p:extLst>
      <p:ext uri="{BB962C8B-B14F-4D97-AF65-F5344CB8AC3E}">
        <p14:creationId xmlns:p14="http://schemas.microsoft.com/office/powerpoint/2010/main" val="18183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46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7A576-4E25-4B86-826C-71376E1B48AB}"/>
              </a:ext>
            </a:extLst>
          </p:cNvPr>
          <p:cNvSpPr txBox="1"/>
          <p:nvPr/>
        </p:nvSpPr>
        <p:spPr>
          <a:xfrm>
            <a:off x="1615108" y="795562"/>
            <a:ext cx="10233991" cy="4819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Wonder Balls were very popular at Christmas in Victorian Britain, but what were they?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everlasting gobstopper with many different layers of flavours.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decadent party with lots of lights, festive food and performers to wow guests. 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present made from a ball of yarn with small gifts hidden inside. 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4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28986D-1D30-4421-B488-4527EEFDE4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01885" y="871331"/>
            <a:ext cx="5340627" cy="38431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A118D-1D60-4465-994A-8D7E6221249B}"/>
              </a:ext>
            </a:extLst>
          </p:cNvPr>
          <p:cNvSpPr txBox="1"/>
          <p:nvPr/>
        </p:nvSpPr>
        <p:spPr>
          <a:xfrm>
            <a:off x="2537787" y="5022900"/>
            <a:ext cx="806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Mariah Carey, All I Want For Christmas Is You  </a:t>
            </a:r>
          </a:p>
        </p:txBody>
      </p:sp>
    </p:spTree>
    <p:extLst>
      <p:ext uri="{BB962C8B-B14F-4D97-AF65-F5344CB8AC3E}">
        <p14:creationId xmlns:p14="http://schemas.microsoft.com/office/powerpoint/2010/main" val="38032349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4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21A729-5D6A-42CC-AE84-C878301C67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78425" y="1023730"/>
            <a:ext cx="6387548" cy="34853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0FDE47-87C8-4B49-A6A9-F0785ABF85F5}"/>
              </a:ext>
            </a:extLst>
          </p:cNvPr>
          <p:cNvSpPr txBox="1"/>
          <p:nvPr/>
        </p:nvSpPr>
        <p:spPr>
          <a:xfrm>
            <a:off x="2617301" y="4969891"/>
            <a:ext cx="7109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Band Aid, Do They Know It’s Christmas?</a:t>
            </a:r>
          </a:p>
        </p:txBody>
      </p:sp>
    </p:spTree>
    <p:extLst>
      <p:ext uri="{BB962C8B-B14F-4D97-AF65-F5344CB8AC3E}">
        <p14:creationId xmlns:p14="http://schemas.microsoft.com/office/powerpoint/2010/main" val="4159670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768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0FDE47-87C8-4B49-A6A9-F0785ABF85F5}"/>
              </a:ext>
            </a:extLst>
          </p:cNvPr>
          <p:cNvSpPr txBox="1"/>
          <p:nvPr/>
        </p:nvSpPr>
        <p:spPr>
          <a:xfrm>
            <a:off x="2541102" y="2640973"/>
            <a:ext cx="7109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Scores out of 25?  </a:t>
            </a:r>
          </a:p>
        </p:txBody>
      </p:sp>
    </p:spTree>
    <p:extLst>
      <p:ext uri="{BB962C8B-B14F-4D97-AF65-F5344CB8AC3E}">
        <p14:creationId xmlns:p14="http://schemas.microsoft.com/office/powerpoint/2010/main" val="274950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46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89663-E505-46B6-97F5-50FD76001012}"/>
              </a:ext>
            </a:extLst>
          </p:cNvPr>
          <p:cNvSpPr txBox="1"/>
          <p:nvPr/>
        </p:nvSpPr>
        <p:spPr>
          <a:xfrm>
            <a:off x="1931963" y="1571362"/>
            <a:ext cx="9829800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Santa Claus and Father Christmas are modern versions of St Nicholas. What colour suit does St Nicholas wear?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 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White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301EB-0C26-4648-8014-DD5D4202B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273" y="3106353"/>
            <a:ext cx="3940778" cy="2178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4"/>
            <a:ext cx="12344399" cy="6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1911C-D523-4071-BFD9-E422B85EDCAC}"/>
              </a:ext>
            </a:extLst>
          </p:cNvPr>
          <p:cNvSpPr txBox="1"/>
          <p:nvPr/>
        </p:nvSpPr>
        <p:spPr>
          <a:xfrm>
            <a:off x="2085975" y="2673936"/>
            <a:ext cx="83433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CHRISTMAS</a:t>
            </a:r>
          </a:p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PAST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ANSWERS</a:t>
            </a:r>
            <a:endParaRPr lang="en-GB" sz="6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636D6-4961-46DF-AE63-34A60C9A9DB8}"/>
              </a:ext>
            </a:extLst>
          </p:cNvPr>
          <p:cNvSpPr txBox="1"/>
          <p:nvPr/>
        </p:nvSpPr>
        <p:spPr>
          <a:xfrm>
            <a:off x="3510116" y="1809135"/>
            <a:ext cx="473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Round 1 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3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Best 56+ Christmas Ornament PowerPoint Backgrounds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44070A0-B4DE-4415-A084-4581E5A6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46"/>
            <a:ext cx="12344399" cy="7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6D7179-963C-4CF4-A1AC-A00A42AC36A7}"/>
              </a:ext>
            </a:extLst>
          </p:cNvPr>
          <p:cNvSpPr txBox="1"/>
          <p:nvPr/>
        </p:nvSpPr>
        <p:spPr>
          <a:xfrm>
            <a:off x="2637185" y="1585971"/>
            <a:ext cx="8176590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year did Prince Albert first bring a Christmas tree to Britain?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1834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1848 </a:t>
            </a: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1863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1C3B6-57B4-401E-8BB9-AF3D9DF44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32"/>
          <a:stretch/>
        </p:blipFill>
        <p:spPr>
          <a:xfrm>
            <a:off x="7469944" y="2675414"/>
            <a:ext cx="2236763" cy="25966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450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1159</Words>
  <Application>Microsoft Office PowerPoint</Application>
  <PresentationFormat>Widescreen</PresentationFormat>
  <Paragraphs>243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Bauld</dc:creator>
  <cp:lastModifiedBy>Treble, Louise</cp:lastModifiedBy>
  <cp:revision>74</cp:revision>
  <dcterms:created xsi:type="dcterms:W3CDTF">2020-12-09T17:20:38Z</dcterms:created>
  <dcterms:modified xsi:type="dcterms:W3CDTF">2022-12-14T09:32:34Z</dcterms:modified>
</cp:coreProperties>
</file>