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8" r:id="rId1"/>
  </p:sldMasterIdLst>
  <p:notesMasterIdLst>
    <p:notesMasterId r:id="rId29"/>
  </p:notesMasterIdLst>
  <p:sldIdLst>
    <p:sldId id="266" r:id="rId2"/>
    <p:sldId id="319" r:id="rId3"/>
    <p:sldId id="310" r:id="rId4"/>
    <p:sldId id="304" r:id="rId5"/>
    <p:sldId id="323" r:id="rId6"/>
    <p:sldId id="298" r:id="rId7"/>
    <p:sldId id="324" r:id="rId8"/>
    <p:sldId id="296" r:id="rId9"/>
    <p:sldId id="259" r:id="rId10"/>
    <p:sldId id="270" r:id="rId11"/>
    <p:sldId id="288" r:id="rId12"/>
    <p:sldId id="275" r:id="rId13"/>
    <p:sldId id="271" r:id="rId14"/>
    <p:sldId id="322" r:id="rId15"/>
    <p:sldId id="272" r:id="rId16"/>
    <p:sldId id="260" r:id="rId17"/>
    <p:sldId id="314" r:id="rId18"/>
    <p:sldId id="315" r:id="rId19"/>
    <p:sldId id="289" r:id="rId20"/>
    <p:sldId id="263" r:id="rId21"/>
    <p:sldId id="267" r:id="rId22"/>
    <p:sldId id="265" r:id="rId23"/>
    <p:sldId id="273" r:id="rId24"/>
    <p:sldId id="316" r:id="rId25"/>
    <p:sldId id="282" r:id="rId26"/>
    <p:sldId id="262"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77"/>
    <p:restoredTop sz="71489"/>
  </p:normalViewPr>
  <p:slideViewPr>
    <p:cSldViewPr snapToGrid="0" snapToObjects="1">
      <p:cViewPr varScale="1">
        <p:scale>
          <a:sx n="86" d="100"/>
          <a:sy n="86" d="100"/>
        </p:scale>
        <p:origin x="60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9.svg"/><Relationship Id="rId1" Type="http://schemas.openxmlformats.org/officeDocument/2006/relationships/image" Target="../media/image18.png"/><Relationship Id="rId6" Type="http://schemas.openxmlformats.org/officeDocument/2006/relationships/image" Target="../media/image13.svg"/><Relationship Id="rId5" Type="http://schemas.openxmlformats.org/officeDocument/2006/relationships/image" Target="../media/image20.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02DBED8-2115-4231-BD18-06E074179B5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584C368-928F-4E49-A878-6C4E06C0931C}">
      <dgm:prSet/>
      <dgm:spPr/>
      <dgm:t>
        <a:bodyPr/>
        <a:lstStyle/>
        <a:p>
          <a:pPr>
            <a:lnSpc>
              <a:spcPct val="100000"/>
            </a:lnSpc>
          </a:pPr>
          <a:r>
            <a:rPr lang="en-US" dirty="0"/>
            <a:t>Slippery term, with multiple uses</a:t>
          </a:r>
        </a:p>
      </dgm:t>
    </dgm:pt>
    <dgm:pt modelId="{7DEB231C-CB3B-46EF-B21A-2E78506ED3D1}" type="parTrans" cxnId="{2A7E9EE4-F46D-450B-B6F8-D2406FC68A71}">
      <dgm:prSet/>
      <dgm:spPr/>
      <dgm:t>
        <a:bodyPr/>
        <a:lstStyle/>
        <a:p>
          <a:endParaRPr lang="en-US"/>
        </a:p>
      </dgm:t>
    </dgm:pt>
    <dgm:pt modelId="{B4B4BF3F-8A8F-451B-8840-EBC84396661B}" type="sibTrans" cxnId="{2A7E9EE4-F46D-450B-B6F8-D2406FC68A71}">
      <dgm:prSet/>
      <dgm:spPr/>
      <dgm:t>
        <a:bodyPr/>
        <a:lstStyle/>
        <a:p>
          <a:endParaRPr lang="en-US"/>
        </a:p>
      </dgm:t>
    </dgm:pt>
    <dgm:pt modelId="{88818A3B-DE38-43D0-A565-84CB8EA03768}">
      <dgm:prSet/>
      <dgm:spPr/>
      <dgm:t>
        <a:bodyPr/>
        <a:lstStyle/>
        <a:p>
          <a:pPr>
            <a:lnSpc>
              <a:spcPct val="100000"/>
            </a:lnSpc>
          </a:pPr>
          <a:r>
            <a:rPr lang="en-US"/>
            <a:t>Individual or social value of participation</a:t>
          </a:r>
        </a:p>
      </dgm:t>
    </dgm:pt>
    <dgm:pt modelId="{EC6FCBCF-B9B8-4CB0-8D65-348EE5E9979A}" type="parTrans" cxnId="{BC139C6A-FDBB-4AF6-BCE7-19B2C4BF4CF8}">
      <dgm:prSet/>
      <dgm:spPr/>
      <dgm:t>
        <a:bodyPr/>
        <a:lstStyle/>
        <a:p>
          <a:endParaRPr lang="en-US"/>
        </a:p>
      </dgm:t>
    </dgm:pt>
    <dgm:pt modelId="{F1B0C191-7F9A-415B-9C71-BFE8E7491E32}" type="sibTrans" cxnId="{BC139C6A-FDBB-4AF6-BCE7-19B2C4BF4CF8}">
      <dgm:prSet/>
      <dgm:spPr/>
      <dgm:t>
        <a:bodyPr/>
        <a:lstStyle/>
        <a:p>
          <a:endParaRPr lang="en-US"/>
        </a:p>
      </dgm:t>
    </dgm:pt>
    <dgm:pt modelId="{A8F36293-D3B5-4FA9-928C-B9D0D9867392}">
      <dgm:prSet/>
      <dgm:spPr/>
      <dgm:t>
        <a:bodyPr/>
        <a:lstStyle/>
        <a:p>
          <a:pPr>
            <a:lnSpc>
              <a:spcPct val="100000"/>
            </a:lnSpc>
          </a:pPr>
          <a:r>
            <a:rPr lang="en-US" dirty="0"/>
            <a:t>The risk of active – passive binary</a:t>
          </a:r>
        </a:p>
      </dgm:t>
    </dgm:pt>
    <dgm:pt modelId="{2954D72F-9AFA-44CC-9A5F-D7003D9C6665}" type="parTrans" cxnId="{E7717244-7106-4C0A-9DC8-5F2EB5F99DB7}">
      <dgm:prSet/>
      <dgm:spPr/>
      <dgm:t>
        <a:bodyPr/>
        <a:lstStyle/>
        <a:p>
          <a:endParaRPr lang="en-US"/>
        </a:p>
      </dgm:t>
    </dgm:pt>
    <dgm:pt modelId="{E4E854E6-28E9-4E1B-800A-16DC6178E0CB}" type="sibTrans" cxnId="{E7717244-7106-4C0A-9DC8-5F2EB5F99DB7}">
      <dgm:prSet/>
      <dgm:spPr/>
      <dgm:t>
        <a:bodyPr/>
        <a:lstStyle/>
        <a:p>
          <a:endParaRPr lang="en-US"/>
        </a:p>
      </dgm:t>
    </dgm:pt>
    <dgm:pt modelId="{050B86F3-C201-401C-BBEC-7F1120CEF031}">
      <dgm:prSet/>
      <dgm:spPr/>
      <dgm:t>
        <a:bodyPr/>
        <a:lstStyle/>
        <a:p>
          <a:pPr>
            <a:lnSpc>
              <a:spcPct val="100000"/>
            </a:lnSpc>
          </a:pPr>
          <a:r>
            <a:rPr lang="en-US"/>
            <a:t>Role of art in public spaces and socially-engaged practices</a:t>
          </a:r>
        </a:p>
      </dgm:t>
    </dgm:pt>
    <dgm:pt modelId="{43B07887-A7BD-4D62-856C-1E9CE0FE7D86}" type="parTrans" cxnId="{ECB5EBAB-4182-4745-A037-D778E0676204}">
      <dgm:prSet/>
      <dgm:spPr/>
      <dgm:t>
        <a:bodyPr/>
        <a:lstStyle/>
        <a:p>
          <a:endParaRPr lang="en-US"/>
        </a:p>
      </dgm:t>
    </dgm:pt>
    <dgm:pt modelId="{D74F16A9-1B38-41A6-A95C-C0FBCCCFD6CE}" type="sibTrans" cxnId="{ECB5EBAB-4182-4745-A037-D778E0676204}">
      <dgm:prSet/>
      <dgm:spPr/>
      <dgm:t>
        <a:bodyPr/>
        <a:lstStyle/>
        <a:p>
          <a:endParaRPr lang="en-US"/>
        </a:p>
      </dgm:t>
    </dgm:pt>
    <dgm:pt modelId="{A37C2FB2-0082-49A3-9BE8-71882A7BC132}">
      <dgm:prSet/>
      <dgm:spPr/>
      <dgm:t>
        <a:bodyPr/>
        <a:lstStyle/>
        <a:p>
          <a:pPr>
            <a:lnSpc>
              <a:spcPct val="100000"/>
            </a:lnSpc>
          </a:pPr>
          <a:r>
            <a:rPr lang="en-US"/>
            <a:t>Increase in outreach and public programming in museums and arts institutions</a:t>
          </a:r>
        </a:p>
      </dgm:t>
    </dgm:pt>
    <dgm:pt modelId="{FF050D5F-4D23-4F7D-B18E-75C1CDF80069}" type="parTrans" cxnId="{B31C9907-D3FA-4C23-926C-21ED95059D65}">
      <dgm:prSet/>
      <dgm:spPr/>
      <dgm:t>
        <a:bodyPr/>
        <a:lstStyle/>
        <a:p>
          <a:endParaRPr lang="en-US"/>
        </a:p>
      </dgm:t>
    </dgm:pt>
    <dgm:pt modelId="{EAD759F7-7113-4828-89F3-FA9AFB07C1D0}" type="sibTrans" cxnId="{B31C9907-D3FA-4C23-926C-21ED95059D65}">
      <dgm:prSet/>
      <dgm:spPr/>
      <dgm:t>
        <a:bodyPr/>
        <a:lstStyle/>
        <a:p>
          <a:endParaRPr lang="en-US"/>
        </a:p>
      </dgm:t>
    </dgm:pt>
    <dgm:pt modelId="{D816301D-E1B6-43FF-9CE5-25377C0FB940}" type="pres">
      <dgm:prSet presAssocID="{C02DBED8-2115-4231-BD18-06E074179B53}" presName="root" presStyleCnt="0">
        <dgm:presLayoutVars>
          <dgm:dir/>
          <dgm:resizeHandles val="exact"/>
        </dgm:presLayoutVars>
      </dgm:prSet>
      <dgm:spPr/>
    </dgm:pt>
    <dgm:pt modelId="{D00635F0-CC35-4DB1-81A7-6C2C5E029820}" type="pres">
      <dgm:prSet presAssocID="{F584C368-928F-4E49-A878-6C4E06C0931C}" presName="compNode" presStyleCnt="0"/>
      <dgm:spPr/>
    </dgm:pt>
    <dgm:pt modelId="{47D1A820-A232-4EE6-A489-52DF0022BFA4}" type="pres">
      <dgm:prSet presAssocID="{F584C368-928F-4E49-A878-6C4E06C0931C}" presName="bgRect" presStyleLbl="bgShp" presStyleIdx="0" presStyleCnt="5"/>
      <dgm:spPr/>
    </dgm:pt>
    <dgm:pt modelId="{C3EF7C7D-8F63-4FAA-92AA-4DE509E77896}" type="pres">
      <dgm:prSet presAssocID="{F584C368-928F-4E49-A878-6C4E06C0931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lle"/>
        </a:ext>
      </dgm:extLst>
    </dgm:pt>
    <dgm:pt modelId="{0E3E65FE-4216-4909-9C5C-3D0A0F9CA1AE}" type="pres">
      <dgm:prSet presAssocID="{F584C368-928F-4E49-A878-6C4E06C0931C}" presName="spaceRect" presStyleCnt="0"/>
      <dgm:spPr/>
    </dgm:pt>
    <dgm:pt modelId="{515A18EC-8D19-463F-A6B0-9BBA288FE52D}" type="pres">
      <dgm:prSet presAssocID="{F584C368-928F-4E49-A878-6C4E06C0931C}" presName="parTx" presStyleLbl="revTx" presStyleIdx="0" presStyleCnt="5">
        <dgm:presLayoutVars>
          <dgm:chMax val="0"/>
          <dgm:chPref val="0"/>
        </dgm:presLayoutVars>
      </dgm:prSet>
      <dgm:spPr/>
    </dgm:pt>
    <dgm:pt modelId="{C9921F46-2843-466D-A25D-8BDFADA4BA25}" type="pres">
      <dgm:prSet presAssocID="{B4B4BF3F-8A8F-451B-8840-EBC84396661B}" presName="sibTrans" presStyleCnt="0"/>
      <dgm:spPr/>
    </dgm:pt>
    <dgm:pt modelId="{CBA9C247-E060-4204-AD4D-12D23745B4A7}" type="pres">
      <dgm:prSet presAssocID="{88818A3B-DE38-43D0-A565-84CB8EA03768}" presName="compNode" presStyleCnt="0"/>
      <dgm:spPr/>
    </dgm:pt>
    <dgm:pt modelId="{D296EA9C-438D-4A10-A5C5-AF45C854E271}" type="pres">
      <dgm:prSet presAssocID="{88818A3B-DE38-43D0-A565-84CB8EA03768}" presName="bgRect" presStyleLbl="bgShp" presStyleIdx="1" presStyleCnt="5"/>
      <dgm:spPr/>
    </dgm:pt>
    <dgm:pt modelId="{17945D13-F3B2-4CD1-A2E6-8535AB4B62BA}" type="pres">
      <dgm:prSet presAssocID="{88818A3B-DE38-43D0-A565-84CB8EA0376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249675F3-C2CF-4CB6-8910-F55F0FF21421}" type="pres">
      <dgm:prSet presAssocID="{88818A3B-DE38-43D0-A565-84CB8EA03768}" presName="spaceRect" presStyleCnt="0"/>
      <dgm:spPr/>
    </dgm:pt>
    <dgm:pt modelId="{8198D2DB-AC13-4D29-B515-D78C9077FF7F}" type="pres">
      <dgm:prSet presAssocID="{88818A3B-DE38-43D0-A565-84CB8EA03768}" presName="parTx" presStyleLbl="revTx" presStyleIdx="1" presStyleCnt="5">
        <dgm:presLayoutVars>
          <dgm:chMax val="0"/>
          <dgm:chPref val="0"/>
        </dgm:presLayoutVars>
      </dgm:prSet>
      <dgm:spPr/>
    </dgm:pt>
    <dgm:pt modelId="{BEC2D414-C051-40F4-9883-6621009214BF}" type="pres">
      <dgm:prSet presAssocID="{F1B0C191-7F9A-415B-9C71-BFE8E7491E32}" presName="sibTrans" presStyleCnt="0"/>
      <dgm:spPr/>
    </dgm:pt>
    <dgm:pt modelId="{0BDAADD8-E8EA-4FCC-A43D-884D39597E3C}" type="pres">
      <dgm:prSet presAssocID="{A8F36293-D3B5-4FA9-928C-B9D0D9867392}" presName="compNode" presStyleCnt="0"/>
      <dgm:spPr/>
    </dgm:pt>
    <dgm:pt modelId="{F28EE4DD-4357-4D22-9550-E02C554BD3FD}" type="pres">
      <dgm:prSet presAssocID="{A8F36293-D3B5-4FA9-928C-B9D0D9867392}" presName="bgRect" presStyleLbl="bgShp" presStyleIdx="2" presStyleCnt="5"/>
      <dgm:spPr/>
    </dgm:pt>
    <dgm:pt modelId="{A8F6A293-85E2-4CA6-B1F6-7C013DE86A1C}" type="pres">
      <dgm:prSet presAssocID="{A8F36293-D3B5-4FA9-928C-B9D0D986739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bidden"/>
        </a:ext>
      </dgm:extLst>
    </dgm:pt>
    <dgm:pt modelId="{994BFC28-B4AB-4878-82E3-C832AD1155D0}" type="pres">
      <dgm:prSet presAssocID="{A8F36293-D3B5-4FA9-928C-B9D0D9867392}" presName="spaceRect" presStyleCnt="0"/>
      <dgm:spPr/>
    </dgm:pt>
    <dgm:pt modelId="{323CA391-D583-4409-9894-091979CAFE1A}" type="pres">
      <dgm:prSet presAssocID="{A8F36293-D3B5-4FA9-928C-B9D0D9867392}" presName="parTx" presStyleLbl="revTx" presStyleIdx="2" presStyleCnt="5">
        <dgm:presLayoutVars>
          <dgm:chMax val="0"/>
          <dgm:chPref val="0"/>
        </dgm:presLayoutVars>
      </dgm:prSet>
      <dgm:spPr/>
    </dgm:pt>
    <dgm:pt modelId="{7B8BADEC-A9BF-48CF-B6E4-8CEBF9B827D5}" type="pres">
      <dgm:prSet presAssocID="{E4E854E6-28E9-4E1B-800A-16DC6178E0CB}" presName="sibTrans" presStyleCnt="0"/>
      <dgm:spPr/>
    </dgm:pt>
    <dgm:pt modelId="{60017F9A-6EE4-4109-B9CE-1BEBFFC397AA}" type="pres">
      <dgm:prSet presAssocID="{050B86F3-C201-401C-BBEC-7F1120CEF031}" presName="compNode" presStyleCnt="0"/>
      <dgm:spPr/>
    </dgm:pt>
    <dgm:pt modelId="{6B76E56F-4365-4044-AF9C-1AF3F9BEA287}" type="pres">
      <dgm:prSet presAssocID="{050B86F3-C201-401C-BBEC-7F1120CEF031}" presName="bgRect" presStyleLbl="bgShp" presStyleIdx="3" presStyleCnt="5"/>
      <dgm:spPr/>
    </dgm:pt>
    <dgm:pt modelId="{DA5CB5C7-75DA-4633-9786-E41BB28FD984}" type="pres">
      <dgm:prSet presAssocID="{050B86F3-C201-401C-BBEC-7F1120CEF03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lette"/>
        </a:ext>
      </dgm:extLst>
    </dgm:pt>
    <dgm:pt modelId="{2FABDFE8-7583-4E08-92C2-0950C9000DAF}" type="pres">
      <dgm:prSet presAssocID="{050B86F3-C201-401C-BBEC-7F1120CEF031}" presName="spaceRect" presStyleCnt="0"/>
      <dgm:spPr/>
    </dgm:pt>
    <dgm:pt modelId="{79BA7AF0-DCE8-42F6-8897-2EFCA38F97B1}" type="pres">
      <dgm:prSet presAssocID="{050B86F3-C201-401C-BBEC-7F1120CEF031}" presName="parTx" presStyleLbl="revTx" presStyleIdx="3" presStyleCnt="5">
        <dgm:presLayoutVars>
          <dgm:chMax val="0"/>
          <dgm:chPref val="0"/>
        </dgm:presLayoutVars>
      </dgm:prSet>
      <dgm:spPr/>
    </dgm:pt>
    <dgm:pt modelId="{6891AB68-290E-4DF6-8155-FB8CC9017C50}" type="pres">
      <dgm:prSet presAssocID="{D74F16A9-1B38-41A6-A95C-C0FBCCCFD6CE}" presName="sibTrans" presStyleCnt="0"/>
      <dgm:spPr/>
    </dgm:pt>
    <dgm:pt modelId="{69E3B9FD-81E3-416E-B7AF-A5EF1681253E}" type="pres">
      <dgm:prSet presAssocID="{A37C2FB2-0082-49A3-9BE8-71882A7BC132}" presName="compNode" presStyleCnt="0"/>
      <dgm:spPr/>
    </dgm:pt>
    <dgm:pt modelId="{517800CD-3EDA-4B55-A005-FAD732F21F81}" type="pres">
      <dgm:prSet presAssocID="{A37C2FB2-0082-49A3-9BE8-71882A7BC132}" presName="bgRect" presStyleLbl="bgShp" presStyleIdx="4" presStyleCnt="5"/>
      <dgm:spPr/>
    </dgm:pt>
    <dgm:pt modelId="{EE84E823-D2AB-4C3F-A20F-189FA3BBBD3D}" type="pres">
      <dgm:prSet presAssocID="{A37C2FB2-0082-49A3-9BE8-71882A7BC13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nk"/>
        </a:ext>
      </dgm:extLst>
    </dgm:pt>
    <dgm:pt modelId="{D7635FC8-7633-4347-B126-C7FCB9E651C2}" type="pres">
      <dgm:prSet presAssocID="{A37C2FB2-0082-49A3-9BE8-71882A7BC132}" presName="spaceRect" presStyleCnt="0"/>
      <dgm:spPr/>
    </dgm:pt>
    <dgm:pt modelId="{727CFF80-EBBC-47F6-A66D-9ECA005E42EA}" type="pres">
      <dgm:prSet presAssocID="{A37C2FB2-0082-49A3-9BE8-71882A7BC132}" presName="parTx" presStyleLbl="revTx" presStyleIdx="4" presStyleCnt="5">
        <dgm:presLayoutVars>
          <dgm:chMax val="0"/>
          <dgm:chPref val="0"/>
        </dgm:presLayoutVars>
      </dgm:prSet>
      <dgm:spPr/>
    </dgm:pt>
  </dgm:ptLst>
  <dgm:cxnLst>
    <dgm:cxn modelId="{C98F7100-1264-4B16-B7AA-326708896D0D}" type="presOf" srcId="{050B86F3-C201-401C-BBEC-7F1120CEF031}" destId="{79BA7AF0-DCE8-42F6-8897-2EFCA38F97B1}" srcOrd="0" destOrd="0" presId="urn:microsoft.com/office/officeart/2018/2/layout/IconVerticalSolidList"/>
    <dgm:cxn modelId="{B31C9907-D3FA-4C23-926C-21ED95059D65}" srcId="{C02DBED8-2115-4231-BD18-06E074179B53}" destId="{A37C2FB2-0082-49A3-9BE8-71882A7BC132}" srcOrd="4" destOrd="0" parTransId="{FF050D5F-4D23-4F7D-B18E-75C1CDF80069}" sibTransId="{EAD759F7-7113-4828-89F3-FA9AFB07C1D0}"/>
    <dgm:cxn modelId="{76A64D0A-2518-4087-AC1F-AF4CDEE7807F}" type="presOf" srcId="{C02DBED8-2115-4231-BD18-06E074179B53}" destId="{D816301D-E1B6-43FF-9CE5-25377C0FB940}" srcOrd="0" destOrd="0" presId="urn:microsoft.com/office/officeart/2018/2/layout/IconVerticalSolidList"/>
    <dgm:cxn modelId="{E7717244-7106-4C0A-9DC8-5F2EB5F99DB7}" srcId="{C02DBED8-2115-4231-BD18-06E074179B53}" destId="{A8F36293-D3B5-4FA9-928C-B9D0D9867392}" srcOrd="2" destOrd="0" parTransId="{2954D72F-9AFA-44CC-9A5F-D7003D9C6665}" sibTransId="{E4E854E6-28E9-4E1B-800A-16DC6178E0CB}"/>
    <dgm:cxn modelId="{328F5647-E0B9-48F6-9895-326286EA9A08}" type="presOf" srcId="{88818A3B-DE38-43D0-A565-84CB8EA03768}" destId="{8198D2DB-AC13-4D29-B515-D78C9077FF7F}" srcOrd="0" destOrd="0" presId="urn:microsoft.com/office/officeart/2018/2/layout/IconVerticalSolidList"/>
    <dgm:cxn modelId="{BC139C6A-FDBB-4AF6-BCE7-19B2C4BF4CF8}" srcId="{C02DBED8-2115-4231-BD18-06E074179B53}" destId="{88818A3B-DE38-43D0-A565-84CB8EA03768}" srcOrd="1" destOrd="0" parTransId="{EC6FCBCF-B9B8-4CB0-8D65-348EE5E9979A}" sibTransId="{F1B0C191-7F9A-415B-9C71-BFE8E7491E32}"/>
    <dgm:cxn modelId="{ECB5EBAB-4182-4745-A037-D778E0676204}" srcId="{C02DBED8-2115-4231-BD18-06E074179B53}" destId="{050B86F3-C201-401C-BBEC-7F1120CEF031}" srcOrd="3" destOrd="0" parTransId="{43B07887-A7BD-4D62-856C-1E9CE0FE7D86}" sibTransId="{D74F16A9-1B38-41A6-A95C-C0FBCCCFD6CE}"/>
    <dgm:cxn modelId="{20F7FAC6-BA36-47B9-B2D1-519CB25CE537}" type="presOf" srcId="{A37C2FB2-0082-49A3-9BE8-71882A7BC132}" destId="{727CFF80-EBBC-47F6-A66D-9ECA005E42EA}" srcOrd="0" destOrd="0" presId="urn:microsoft.com/office/officeart/2018/2/layout/IconVerticalSolidList"/>
    <dgm:cxn modelId="{2A7E9EE4-F46D-450B-B6F8-D2406FC68A71}" srcId="{C02DBED8-2115-4231-BD18-06E074179B53}" destId="{F584C368-928F-4E49-A878-6C4E06C0931C}" srcOrd="0" destOrd="0" parTransId="{7DEB231C-CB3B-46EF-B21A-2E78506ED3D1}" sibTransId="{B4B4BF3F-8A8F-451B-8840-EBC84396661B}"/>
    <dgm:cxn modelId="{C1608FE7-37BF-4101-822B-C45925E956EB}" type="presOf" srcId="{F584C368-928F-4E49-A878-6C4E06C0931C}" destId="{515A18EC-8D19-463F-A6B0-9BBA288FE52D}" srcOrd="0" destOrd="0" presId="urn:microsoft.com/office/officeart/2018/2/layout/IconVerticalSolidList"/>
    <dgm:cxn modelId="{25AF79FA-2E33-4CF9-A422-C94A922B1CFD}" type="presOf" srcId="{A8F36293-D3B5-4FA9-928C-B9D0D9867392}" destId="{323CA391-D583-4409-9894-091979CAFE1A}" srcOrd="0" destOrd="0" presId="urn:microsoft.com/office/officeart/2018/2/layout/IconVerticalSolidList"/>
    <dgm:cxn modelId="{1B1D1EFF-FC10-4B6B-8F1A-438377943DED}" type="presParOf" srcId="{D816301D-E1B6-43FF-9CE5-25377C0FB940}" destId="{D00635F0-CC35-4DB1-81A7-6C2C5E029820}" srcOrd="0" destOrd="0" presId="urn:microsoft.com/office/officeart/2018/2/layout/IconVerticalSolidList"/>
    <dgm:cxn modelId="{9A5193AC-1B69-45BC-ACC3-5A4B7B644747}" type="presParOf" srcId="{D00635F0-CC35-4DB1-81A7-6C2C5E029820}" destId="{47D1A820-A232-4EE6-A489-52DF0022BFA4}" srcOrd="0" destOrd="0" presId="urn:microsoft.com/office/officeart/2018/2/layout/IconVerticalSolidList"/>
    <dgm:cxn modelId="{5A7AC4DC-5E1C-43B7-9A43-AF062586D8A0}" type="presParOf" srcId="{D00635F0-CC35-4DB1-81A7-6C2C5E029820}" destId="{C3EF7C7D-8F63-4FAA-92AA-4DE509E77896}" srcOrd="1" destOrd="0" presId="urn:microsoft.com/office/officeart/2018/2/layout/IconVerticalSolidList"/>
    <dgm:cxn modelId="{6AD7FEF1-FDC9-4BA3-9800-6910DFAE6617}" type="presParOf" srcId="{D00635F0-CC35-4DB1-81A7-6C2C5E029820}" destId="{0E3E65FE-4216-4909-9C5C-3D0A0F9CA1AE}" srcOrd="2" destOrd="0" presId="urn:microsoft.com/office/officeart/2018/2/layout/IconVerticalSolidList"/>
    <dgm:cxn modelId="{7189B276-AE3C-4801-A034-DECA6878E9EB}" type="presParOf" srcId="{D00635F0-CC35-4DB1-81A7-6C2C5E029820}" destId="{515A18EC-8D19-463F-A6B0-9BBA288FE52D}" srcOrd="3" destOrd="0" presId="urn:microsoft.com/office/officeart/2018/2/layout/IconVerticalSolidList"/>
    <dgm:cxn modelId="{4FCD9676-1511-4B66-9D02-1518B8E26A22}" type="presParOf" srcId="{D816301D-E1B6-43FF-9CE5-25377C0FB940}" destId="{C9921F46-2843-466D-A25D-8BDFADA4BA25}" srcOrd="1" destOrd="0" presId="urn:microsoft.com/office/officeart/2018/2/layout/IconVerticalSolidList"/>
    <dgm:cxn modelId="{5AB2CD7D-B538-430F-9837-2E129B44F918}" type="presParOf" srcId="{D816301D-E1B6-43FF-9CE5-25377C0FB940}" destId="{CBA9C247-E060-4204-AD4D-12D23745B4A7}" srcOrd="2" destOrd="0" presId="urn:microsoft.com/office/officeart/2018/2/layout/IconVerticalSolidList"/>
    <dgm:cxn modelId="{55F839FD-639E-4237-BD4F-60AA4F8BD36D}" type="presParOf" srcId="{CBA9C247-E060-4204-AD4D-12D23745B4A7}" destId="{D296EA9C-438D-4A10-A5C5-AF45C854E271}" srcOrd="0" destOrd="0" presId="urn:microsoft.com/office/officeart/2018/2/layout/IconVerticalSolidList"/>
    <dgm:cxn modelId="{797F7D28-64DA-449B-903F-1F38A8BB2F93}" type="presParOf" srcId="{CBA9C247-E060-4204-AD4D-12D23745B4A7}" destId="{17945D13-F3B2-4CD1-A2E6-8535AB4B62BA}" srcOrd="1" destOrd="0" presId="urn:microsoft.com/office/officeart/2018/2/layout/IconVerticalSolidList"/>
    <dgm:cxn modelId="{78D2A464-D7E3-465C-B17F-445BAF1DB097}" type="presParOf" srcId="{CBA9C247-E060-4204-AD4D-12D23745B4A7}" destId="{249675F3-C2CF-4CB6-8910-F55F0FF21421}" srcOrd="2" destOrd="0" presId="urn:microsoft.com/office/officeart/2018/2/layout/IconVerticalSolidList"/>
    <dgm:cxn modelId="{FCCD5E7C-E66B-4CCD-9324-9DDAD88146A7}" type="presParOf" srcId="{CBA9C247-E060-4204-AD4D-12D23745B4A7}" destId="{8198D2DB-AC13-4D29-B515-D78C9077FF7F}" srcOrd="3" destOrd="0" presId="urn:microsoft.com/office/officeart/2018/2/layout/IconVerticalSolidList"/>
    <dgm:cxn modelId="{BDDC447E-7457-4EF7-B65C-08BBCE51B201}" type="presParOf" srcId="{D816301D-E1B6-43FF-9CE5-25377C0FB940}" destId="{BEC2D414-C051-40F4-9883-6621009214BF}" srcOrd="3" destOrd="0" presId="urn:microsoft.com/office/officeart/2018/2/layout/IconVerticalSolidList"/>
    <dgm:cxn modelId="{8FE43881-9653-462D-A04E-4024E5AF6BD3}" type="presParOf" srcId="{D816301D-E1B6-43FF-9CE5-25377C0FB940}" destId="{0BDAADD8-E8EA-4FCC-A43D-884D39597E3C}" srcOrd="4" destOrd="0" presId="urn:microsoft.com/office/officeart/2018/2/layout/IconVerticalSolidList"/>
    <dgm:cxn modelId="{95D98BAD-F225-4766-A51F-B2A8C30DAC56}" type="presParOf" srcId="{0BDAADD8-E8EA-4FCC-A43D-884D39597E3C}" destId="{F28EE4DD-4357-4D22-9550-E02C554BD3FD}" srcOrd="0" destOrd="0" presId="urn:microsoft.com/office/officeart/2018/2/layout/IconVerticalSolidList"/>
    <dgm:cxn modelId="{BC2D545E-0D39-4498-857F-4AD2D60F50C7}" type="presParOf" srcId="{0BDAADD8-E8EA-4FCC-A43D-884D39597E3C}" destId="{A8F6A293-85E2-4CA6-B1F6-7C013DE86A1C}" srcOrd="1" destOrd="0" presId="urn:microsoft.com/office/officeart/2018/2/layout/IconVerticalSolidList"/>
    <dgm:cxn modelId="{F7B6C5FE-FDF1-4A91-86E1-50D793303A32}" type="presParOf" srcId="{0BDAADD8-E8EA-4FCC-A43D-884D39597E3C}" destId="{994BFC28-B4AB-4878-82E3-C832AD1155D0}" srcOrd="2" destOrd="0" presId="urn:microsoft.com/office/officeart/2018/2/layout/IconVerticalSolidList"/>
    <dgm:cxn modelId="{9905EDAB-08A3-4901-ADD8-3C7C4CF09BFE}" type="presParOf" srcId="{0BDAADD8-E8EA-4FCC-A43D-884D39597E3C}" destId="{323CA391-D583-4409-9894-091979CAFE1A}" srcOrd="3" destOrd="0" presId="urn:microsoft.com/office/officeart/2018/2/layout/IconVerticalSolidList"/>
    <dgm:cxn modelId="{26B58988-D309-4520-9A28-D9CAD74067A2}" type="presParOf" srcId="{D816301D-E1B6-43FF-9CE5-25377C0FB940}" destId="{7B8BADEC-A9BF-48CF-B6E4-8CEBF9B827D5}" srcOrd="5" destOrd="0" presId="urn:microsoft.com/office/officeart/2018/2/layout/IconVerticalSolidList"/>
    <dgm:cxn modelId="{F547BEEB-3279-4239-9F96-8E997B83553C}" type="presParOf" srcId="{D816301D-E1B6-43FF-9CE5-25377C0FB940}" destId="{60017F9A-6EE4-4109-B9CE-1BEBFFC397AA}" srcOrd="6" destOrd="0" presId="urn:microsoft.com/office/officeart/2018/2/layout/IconVerticalSolidList"/>
    <dgm:cxn modelId="{10FEE800-C4BC-4AD0-87CA-6D4408B0DBC3}" type="presParOf" srcId="{60017F9A-6EE4-4109-B9CE-1BEBFFC397AA}" destId="{6B76E56F-4365-4044-AF9C-1AF3F9BEA287}" srcOrd="0" destOrd="0" presId="urn:microsoft.com/office/officeart/2018/2/layout/IconVerticalSolidList"/>
    <dgm:cxn modelId="{08EE22FD-1EAF-4917-9F0B-37D0A6F24860}" type="presParOf" srcId="{60017F9A-6EE4-4109-B9CE-1BEBFFC397AA}" destId="{DA5CB5C7-75DA-4633-9786-E41BB28FD984}" srcOrd="1" destOrd="0" presId="urn:microsoft.com/office/officeart/2018/2/layout/IconVerticalSolidList"/>
    <dgm:cxn modelId="{6351F6E2-0F48-4E04-9C46-BFA302656514}" type="presParOf" srcId="{60017F9A-6EE4-4109-B9CE-1BEBFFC397AA}" destId="{2FABDFE8-7583-4E08-92C2-0950C9000DAF}" srcOrd="2" destOrd="0" presId="urn:microsoft.com/office/officeart/2018/2/layout/IconVerticalSolidList"/>
    <dgm:cxn modelId="{5F739078-2FE1-4165-A18E-B4F8BBC38D64}" type="presParOf" srcId="{60017F9A-6EE4-4109-B9CE-1BEBFFC397AA}" destId="{79BA7AF0-DCE8-42F6-8897-2EFCA38F97B1}" srcOrd="3" destOrd="0" presId="urn:microsoft.com/office/officeart/2018/2/layout/IconVerticalSolidList"/>
    <dgm:cxn modelId="{E2FFE392-E03A-4621-92A6-62DD3C00CAA7}" type="presParOf" srcId="{D816301D-E1B6-43FF-9CE5-25377C0FB940}" destId="{6891AB68-290E-4DF6-8155-FB8CC9017C50}" srcOrd="7" destOrd="0" presId="urn:microsoft.com/office/officeart/2018/2/layout/IconVerticalSolidList"/>
    <dgm:cxn modelId="{9A1E74D6-48C9-428C-9BBC-360F8ADD69BB}" type="presParOf" srcId="{D816301D-E1B6-43FF-9CE5-25377C0FB940}" destId="{69E3B9FD-81E3-416E-B7AF-A5EF1681253E}" srcOrd="8" destOrd="0" presId="urn:microsoft.com/office/officeart/2018/2/layout/IconVerticalSolidList"/>
    <dgm:cxn modelId="{9CC7C7B1-2C9B-4770-9D4A-096302206418}" type="presParOf" srcId="{69E3B9FD-81E3-416E-B7AF-A5EF1681253E}" destId="{517800CD-3EDA-4B55-A005-FAD732F21F81}" srcOrd="0" destOrd="0" presId="urn:microsoft.com/office/officeart/2018/2/layout/IconVerticalSolidList"/>
    <dgm:cxn modelId="{0AB2BF2E-AF9F-4AB9-B4C1-9523920FD6AA}" type="presParOf" srcId="{69E3B9FD-81E3-416E-B7AF-A5EF1681253E}" destId="{EE84E823-D2AB-4C3F-A20F-189FA3BBBD3D}" srcOrd="1" destOrd="0" presId="urn:microsoft.com/office/officeart/2018/2/layout/IconVerticalSolidList"/>
    <dgm:cxn modelId="{5347BECA-3EEA-436F-A857-88786CF83F67}" type="presParOf" srcId="{69E3B9FD-81E3-416E-B7AF-A5EF1681253E}" destId="{D7635FC8-7633-4347-B126-C7FCB9E651C2}" srcOrd="2" destOrd="0" presId="urn:microsoft.com/office/officeart/2018/2/layout/IconVerticalSolidList"/>
    <dgm:cxn modelId="{B2E5643E-5C95-4935-ADF4-09ED21D54FD8}" type="presParOf" srcId="{69E3B9FD-81E3-416E-B7AF-A5EF1681253E}" destId="{727CFF80-EBBC-47F6-A66D-9ECA005E42E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1A820-A232-4EE6-A489-52DF0022BFA4}">
      <dsp:nvSpPr>
        <dsp:cNvPr id="0" name=""/>
        <dsp:cNvSpPr/>
      </dsp:nvSpPr>
      <dsp:spPr>
        <a:xfrm>
          <a:off x="0" y="4597"/>
          <a:ext cx="6513603" cy="97937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EF7C7D-8F63-4FAA-92AA-4DE509E77896}">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5A18EC-8D19-463F-A6B0-9BBA288FE52D}">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dirty="0"/>
            <a:t>Slippery term, with multiple uses</a:t>
          </a:r>
        </a:p>
      </dsp:txBody>
      <dsp:txXfrm>
        <a:off x="1131174" y="4597"/>
        <a:ext cx="5382429" cy="979371"/>
      </dsp:txXfrm>
    </dsp:sp>
    <dsp:sp modelId="{D296EA9C-438D-4A10-A5C5-AF45C854E271}">
      <dsp:nvSpPr>
        <dsp:cNvPr id="0" name=""/>
        <dsp:cNvSpPr/>
      </dsp:nvSpPr>
      <dsp:spPr>
        <a:xfrm>
          <a:off x="0" y="1228812"/>
          <a:ext cx="6513603" cy="97937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945D13-F3B2-4CD1-A2E6-8535AB4B62BA}">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98D2DB-AC13-4D29-B515-D78C9077FF7F}">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a:t>Individual or social value of participation</a:t>
          </a:r>
        </a:p>
      </dsp:txBody>
      <dsp:txXfrm>
        <a:off x="1131174" y="1228812"/>
        <a:ext cx="5382429" cy="979371"/>
      </dsp:txXfrm>
    </dsp:sp>
    <dsp:sp modelId="{F28EE4DD-4357-4D22-9550-E02C554BD3FD}">
      <dsp:nvSpPr>
        <dsp:cNvPr id="0" name=""/>
        <dsp:cNvSpPr/>
      </dsp:nvSpPr>
      <dsp:spPr>
        <a:xfrm>
          <a:off x="0" y="2453027"/>
          <a:ext cx="6513603" cy="97937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F6A293-85E2-4CA6-B1F6-7C013DE86A1C}">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3CA391-D583-4409-9894-091979CAFE1A}">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dirty="0"/>
            <a:t>The risk of active – passive binary</a:t>
          </a:r>
        </a:p>
      </dsp:txBody>
      <dsp:txXfrm>
        <a:off x="1131174" y="2453027"/>
        <a:ext cx="5382429" cy="979371"/>
      </dsp:txXfrm>
    </dsp:sp>
    <dsp:sp modelId="{6B76E56F-4365-4044-AF9C-1AF3F9BEA287}">
      <dsp:nvSpPr>
        <dsp:cNvPr id="0" name=""/>
        <dsp:cNvSpPr/>
      </dsp:nvSpPr>
      <dsp:spPr>
        <a:xfrm>
          <a:off x="0" y="3677241"/>
          <a:ext cx="6513603" cy="97937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5CB5C7-75DA-4633-9786-E41BB28FD984}">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BA7AF0-DCE8-42F6-8897-2EFCA38F97B1}">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a:t>Role of art in public spaces and socially-engaged practices</a:t>
          </a:r>
        </a:p>
      </dsp:txBody>
      <dsp:txXfrm>
        <a:off x="1131174" y="3677241"/>
        <a:ext cx="5382429" cy="979371"/>
      </dsp:txXfrm>
    </dsp:sp>
    <dsp:sp modelId="{517800CD-3EDA-4B55-A005-FAD732F21F81}">
      <dsp:nvSpPr>
        <dsp:cNvPr id="0" name=""/>
        <dsp:cNvSpPr/>
      </dsp:nvSpPr>
      <dsp:spPr>
        <a:xfrm>
          <a:off x="0" y="4901456"/>
          <a:ext cx="6513603" cy="97937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84E823-D2AB-4C3F-A20F-189FA3BBBD3D}">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7CFF80-EBBC-47F6-A66D-9ECA005E42EA}">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a:t>Increase in outreach and public programming in museums and arts institutions</a:t>
          </a:r>
        </a:p>
      </dsp:txBody>
      <dsp:txXfrm>
        <a:off x="1131174" y="4901456"/>
        <a:ext cx="5382429" cy="9793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39817D-F602-3E40-9C94-5173E6114A98}" type="datetimeFigureOut">
              <a:rPr lang="en-US" smtClean="0"/>
              <a:t>3/10/20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BEBF62-A608-5443-BA66-42B1A1083687}" type="slidenum">
              <a:rPr lang="en-US" smtClean="0"/>
              <a:t>‹#›</a:t>
            </a:fld>
            <a:endParaRPr lang="en-US"/>
          </a:p>
        </p:txBody>
      </p:sp>
    </p:spTree>
    <p:extLst>
      <p:ext uri="{BB962C8B-B14F-4D97-AF65-F5344CB8AC3E}">
        <p14:creationId xmlns:p14="http://schemas.microsoft.com/office/powerpoint/2010/main" val="975660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BEBF62-A608-5443-BA66-42B1A1083687}" type="slidenum">
              <a:rPr lang="en-US" smtClean="0"/>
              <a:t>3</a:t>
            </a:fld>
            <a:endParaRPr lang="en-US"/>
          </a:p>
        </p:txBody>
      </p:sp>
    </p:spTree>
    <p:extLst>
      <p:ext uri="{BB962C8B-B14F-4D97-AF65-F5344CB8AC3E}">
        <p14:creationId xmlns:p14="http://schemas.microsoft.com/office/powerpoint/2010/main" val="2478719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err="1">
                <a:solidFill>
                  <a:schemeClr val="tx1"/>
                </a:solidFill>
                <a:effectLst/>
                <a:latin typeface="+mn-lt"/>
                <a:ea typeface="+mn-ea"/>
                <a:cs typeface="+mn-cs"/>
              </a:rPr>
              <a:t>What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emerges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types</a:t>
            </a:r>
            <a:r>
              <a:rPr lang="it-IT" sz="1200" kern="1200" dirty="0">
                <a:solidFill>
                  <a:schemeClr val="tx1"/>
                </a:solidFill>
                <a:effectLst/>
                <a:latin typeface="+mn-lt"/>
                <a:ea typeface="+mn-ea"/>
                <a:cs typeface="+mn-cs"/>
              </a:rPr>
              <a:t> of engagement </a:t>
            </a:r>
            <a:r>
              <a:rPr lang="it-IT" sz="1200" kern="1200" dirty="0" err="1">
                <a:solidFill>
                  <a:schemeClr val="tx1"/>
                </a:solidFill>
                <a:effectLst/>
                <a:latin typeface="+mn-lt"/>
                <a:ea typeface="+mn-ea"/>
                <a:cs typeface="+mn-cs"/>
              </a:rPr>
              <a:t>taking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place</a:t>
            </a:r>
            <a:r>
              <a:rPr lang="it-IT" sz="1200" kern="1200" dirty="0">
                <a:solidFill>
                  <a:schemeClr val="tx1"/>
                </a:solidFill>
                <a:effectLst/>
                <a:latin typeface="+mn-lt"/>
                <a:ea typeface="+mn-ea"/>
                <a:cs typeface="+mn-cs"/>
              </a:rPr>
              <a:t> in the foyers are </a:t>
            </a:r>
            <a:r>
              <a:rPr lang="it-IT" sz="1200" kern="1200" dirty="0" err="1">
                <a:solidFill>
                  <a:schemeClr val="tx1"/>
                </a:solidFill>
                <a:effectLst/>
                <a:latin typeface="+mn-lt"/>
                <a:ea typeface="+mn-ea"/>
                <a:cs typeface="+mn-cs"/>
              </a:rPr>
              <a:t>simultaneously</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programmed</a:t>
            </a:r>
            <a:r>
              <a:rPr lang="it-IT" sz="1200" kern="1200" dirty="0">
                <a:solidFill>
                  <a:schemeClr val="tx1"/>
                </a:solidFill>
                <a:effectLst/>
                <a:latin typeface="+mn-lt"/>
                <a:ea typeface="+mn-ea"/>
                <a:cs typeface="+mn-cs"/>
              </a:rPr>
              <a:t> and non-</a:t>
            </a:r>
            <a:r>
              <a:rPr lang="it-IT" sz="1200" kern="1200" dirty="0" err="1">
                <a:solidFill>
                  <a:schemeClr val="tx1"/>
                </a:solidFill>
                <a:effectLst/>
                <a:latin typeface="+mn-lt"/>
                <a:ea typeface="+mn-ea"/>
                <a:cs typeface="+mn-cs"/>
              </a:rPr>
              <a:t>programmed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activities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producing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different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uses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space</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cultures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participation</a:t>
            </a:r>
            <a:r>
              <a:rPr lang="it-IT"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Firstly</a:t>
            </a:r>
            <a:r>
              <a:rPr lang="it-IT" sz="1200" kern="1200" dirty="0">
                <a:solidFill>
                  <a:schemeClr val="tx1"/>
                </a:solidFill>
                <a:effectLst/>
                <a:latin typeface="+mn-lt"/>
                <a:ea typeface="+mn-ea"/>
                <a:cs typeface="+mn-cs"/>
              </a:rPr>
              <a:t>, the foyers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formally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conceived</a:t>
            </a:r>
            <a:r>
              <a:rPr lang="it-IT" sz="1200" kern="1200" dirty="0">
                <a:solidFill>
                  <a:schemeClr val="tx1"/>
                </a:solidFill>
                <a:effectLst/>
                <a:latin typeface="+mn-lt"/>
                <a:ea typeface="+mn-ea"/>
                <a:cs typeface="+mn-cs"/>
              </a:rPr>
              <a:t> by the </a:t>
            </a:r>
            <a:r>
              <a:rPr lang="it-IT" sz="1200" kern="1200" dirty="0" err="1">
                <a:solidFill>
                  <a:schemeClr val="tx1"/>
                </a:solidFill>
                <a:effectLst/>
                <a:latin typeface="+mn-lt"/>
                <a:ea typeface="+mn-ea"/>
                <a:cs typeface="+mn-cs"/>
              </a:rPr>
              <a:t>Barbican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outreach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spaces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whereby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members</a:t>
            </a:r>
            <a:r>
              <a:rPr lang="it-IT" sz="1200" kern="1200" dirty="0">
                <a:solidFill>
                  <a:schemeClr val="tx1"/>
                </a:solidFill>
                <a:effectLst/>
                <a:latin typeface="+mn-lt"/>
                <a:ea typeface="+mn-ea"/>
                <a:cs typeface="+mn-cs"/>
              </a:rPr>
              <a:t> of the public </a:t>
            </a:r>
            <a:r>
              <a:rPr lang="it-IT" sz="1200" kern="1200" dirty="0" err="1">
                <a:solidFill>
                  <a:schemeClr val="tx1"/>
                </a:solidFill>
                <a:effectLst/>
                <a:latin typeface="+mn-lt"/>
                <a:ea typeface="+mn-ea"/>
                <a:cs typeface="+mn-cs"/>
              </a:rPr>
              <a:t>participate</a:t>
            </a:r>
            <a:r>
              <a:rPr lang="it-IT" sz="1200" kern="1200" dirty="0">
                <a:solidFill>
                  <a:schemeClr val="tx1"/>
                </a:solidFill>
                <a:effectLst/>
                <a:latin typeface="+mn-lt"/>
                <a:ea typeface="+mn-ea"/>
                <a:cs typeface="+mn-cs"/>
              </a:rPr>
              <a:t> in the </a:t>
            </a:r>
            <a:r>
              <a:rPr lang="it-IT" sz="1200" kern="1200" dirty="0" err="1">
                <a:solidFill>
                  <a:schemeClr val="tx1"/>
                </a:solidFill>
                <a:effectLst/>
                <a:latin typeface="+mn-lt"/>
                <a:ea typeface="+mn-ea"/>
                <a:cs typeface="+mn-cs"/>
              </a:rPr>
              <a:t>programme</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arts</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learning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projects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offerred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free and </a:t>
            </a:r>
            <a:r>
              <a:rPr lang="it-IT" sz="1200" kern="1200" dirty="0" err="1">
                <a:solidFill>
                  <a:schemeClr val="tx1"/>
                </a:solidFill>
                <a:effectLst/>
                <a:latin typeface="+mn-lt"/>
                <a:ea typeface="+mn-ea"/>
                <a:cs typeface="+mn-cs"/>
              </a:rPr>
              <a:t>accessible</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all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These</a:t>
            </a:r>
            <a:r>
              <a:rPr lang="it-IT" sz="1200" kern="1200" dirty="0">
                <a:solidFill>
                  <a:schemeClr val="tx1"/>
                </a:solidFill>
                <a:effectLst/>
                <a:latin typeface="+mn-lt"/>
                <a:ea typeface="+mn-ea"/>
                <a:cs typeface="+mn-cs"/>
              </a:rPr>
              <a:t> are screen-</a:t>
            </a:r>
            <a:r>
              <a:rPr lang="it-IT" sz="1200" kern="1200" dirty="0" err="1">
                <a:solidFill>
                  <a:schemeClr val="tx1"/>
                </a:solidFill>
                <a:effectLst/>
                <a:latin typeface="+mn-lt"/>
                <a:ea typeface="+mn-ea"/>
                <a:cs typeface="+mn-cs"/>
              </a:rPr>
              <a:t>based</a:t>
            </a:r>
            <a:r>
              <a:rPr lang="it-IT" sz="1200" kern="1200" dirty="0">
                <a:solidFill>
                  <a:schemeClr val="tx1"/>
                </a:solidFill>
                <a:effectLst/>
                <a:latin typeface="+mn-lt"/>
                <a:ea typeface="+mn-ea"/>
                <a:cs typeface="+mn-cs"/>
              </a:rPr>
              <a:t> or </a:t>
            </a:r>
            <a:r>
              <a:rPr lang="it-IT" sz="1200" kern="1200" dirty="0" err="1">
                <a:solidFill>
                  <a:schemeClr val="tx1"/>
                </a:solidFill>
                <a:effectLst/>
                <a:latin typeface="+mn-lt"/>
                <a:ea typeface="+mn-ea"/>
                <a:cs typeface="+mn-cs"/>
              </a:rPr>
              <a:t>sculptural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installations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usually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commissioned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every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few</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months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but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also</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Weekenders</a:t>
            </a:r>
            <a:r>
              <a:rPr lang="it-IT" sz="1200" kern="1200" dirty="0">
                <a:solidFill>
                  <a:schemeClr val="tx1"/>
                </a:solidFill>
                <a:effectLst/>
                <a:latin typeface="+mn-lt"/>
                <a:ea typeface="+mn-ea"/>
                <a:cs typeface="+mn-cs"/>
              </a:rPr>
              <a:t> and Open </a:t>
            </a:r>
            <a:r>
              <a:rPr lang="it-IT" sz="1200" kern="1200" dirty="0" err="1">
                <a:solidFill>
                  <a:schemeClr val="tx1"/>
                </a:solidFill>
                <a:effectLst/>
                <a:latin typeface="+mn-lt"/>
                <a:ea typeface="+mn-ea"/>
                <a:cs typeface="+mn-cs"/>
              </a:rPr>
              <a:t>Fest</a:t>
            </a:r>
            <a:r>
              <a:rPr lang="it-IT" sz="1200" kern="1200" dirty="0">
                <a:solidFill>
                  <a:schemeClr val="tx1"/>
                </a:solidFill>
                <a:effectLst/>
                <a:latin typeface="+mn-lt"/>
                <a:ea typeface="+mn-ea"/>
                <a:cs typeface="+mn-cs"/>
              </a:rPr>
              <a:t>, family-</a:t>
            </a:r>
            <a:r>
              <a:rPr lang="it-IT" sz="1200" kern="1200" dirty="0" err="1">
                <a:solidFill>
                  <a:schemeClr val="tx1"/>
                </a:solidFill>
                <a:effectLst/>
                <a:latin typeface="+mn-lt"/>
                <a:ea typeface="+mn-ea"/>
                <a:cs typeface="+mn-cs"/>
              </a:rPr>
              <a:t>friendly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festivals</a:t>
            </a:r>
            <a:r>
              <a:rPr lang="it-IT" sz="1200" kern="1200" dirty="0">
                <a:solidFill>
                  <a:schemeClr val="tx1"/>
                </a:solidFill>
                <a:effectLst/>
                <a:latin typeface="+mn-lt"/>
                <a:ea typeface="+mn-ea"/>
                <a:cs typeface="+mn-cs"/>
              </a:rPr>
              <a:t> with free </a:t>
            </a:r>
            <a:r>
              <a:rPr lang="it-IT" sz="1200" kern="1200" dirty="0" err="1">
                <a:solidFill>
                  <a:schemeClr val="tx1"/>
                </a:solidFill>
                <a:effectLst/>
                <a:latin typeface="+mn-lt"/>
                <a:ea typeface="+mn-ea"/>
                <a:cs typeface="+mn-cs"/>
              </a:rPr>
              <a:t>activities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aimed</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attract</a:t>
            </a:r>
            <a:r>
              <a:rPr lang="it-IT" sz="1200" kern="1200" dirty="0">
                <a:solidFill>
                  <a:schemeClr val="tx1"/>
                </a:solidFill>
                <a:effectLst/>
                <a:latin typeface="+mn-lt"/>
                <a:ea typeface="+mn-ea"/>
                <a:cs typeface="+mn-cs"/>
              </a:rPr>
              <a:t> new </a:t>
            </a:r>
            <a:r>
              <a:rPr lang="it-IT" sz="1200" kern="1200" dirty="0" err="1">
                <a:solidFill>
                  <a:schemeClr val="tx1"/>
                </a:solidFill>
                <a:effectLst/>
                <a:latin typeface="+mn-lt"/>
                <a:ea typeface="+mn-ea"/>
                <a:cs typeface="+mn-cs"/>
              </a:rPr>
              <a:t>audiences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freestage</a:t>
            </a:r>
            <a:r>
              <a:rPr lang="it-IT" sz="1200" kern="1200" dirty="0">
                <a:solidFill>
                  <a:schemeClr val="tx1"/>
                </a:solidFill>
                <a:effectLst/>
                <a:latin typeface="+mn-lt"/>
                <a:ea typeface="+mn-ea"/>
                <a:cs typeface="+mn-cs"/>
              </a:rPr>
              <a:t> music </a:t>
            </a:r>
            <a:r>
              <a:rPr lang="it-IT" sz="1200" kern="1200" dirty="0" err="1">
                <a:solidFill>
                  <a:schemeClr val="tx1"/>
                </a:solidFill>
                <a:effectLst/>
                <a:latin typeface="+mn-lt"/>
                <a:ea typeface="+mn-ea"/>
                <a:cs typeface="+mn-cs"/>
              </a:rPr>
              <a:t>events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organised</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engage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wider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publics</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recently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launched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project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Barbican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Blocks</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sensory</a:t>
            </a:r>
            <a:r>
              <a:rPr lang="it-IT" sz="1200" kern="1200" dirty="0">
                <a:solidFill>
                  <a:schemeClr val="tx1"/>
                </a:solidFill>
                <a:effectLst/>
                <a:latin typeface="+mn-lt"/>
                <a:ea typeface="+mn-ea"/>
                <a:cs typeface="+mn-cs"/>
              </a:rPr>
              <a:t> playground for under </a:t>
            </a:r>
            <a:r>
              <a:rPr lang="it-IT" sz="1200" kern="1200" dirty="0" err="1">
                <a:solidFill>
                  <a:schemeClr val="tx1"/>
                </a:solidFill>
                <a:effectLst/>
                <a:latin typeface="+mn-lt"/>
                <a:ea typeface="+mn-ea"/>
                <a:cs typeface="+mn-cs"/>
              </a:rPr>
              <a:t>five’s</a:t>
            </a:r>
            <a:r>
              <a:rPr lang="it-IT"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DA933C-D9BF-7A42-93BD-F7317AA8A8C2}" type="slidenum">
              <a:rPr lang="en-US" smtClean="0"/>
              <a:t>18</a:t>
            </a:fld>
            <a:endParaRPr lang="en-US"/>
          </a:p>
        </p:txBody>
      </p:sp>
    </p:spTree>
    <p:extLst>
      <p:ext uri="{BB962C8B-B14F-4D97-AF65-F5344CB8AC3E}">
        <p14:creationId xmlns:p14="http://schemas.microsoft.com/office/powerpoint/2010/main" val="6681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err="1">
                <a:solidFill>
                  <a:schemeClr val="tx1"/>
                </a:solidFill>
                <a:effectLst/>
                <a:latin typeface="+mn-lt"/>
                <a:ea typeface="+mn-ea"/>
                <a:cs typeface="+mn-cs"/>
              </a:rPr>
              <a:t>However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asked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about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their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perspectives</a:t>
            </a:r>
            <a:r>
              <a:rPr lang="it-IT" sz="1200" kern="1200" dirty="0">
                <a:solidFill>
                  <a:schemeClr val="tx1"/>
                </a:solidFill>
                <a:effectLst/>
                <a:latin typeface="+mn-lt"/>
                <a:ea typeface="+mn-ea"/>
                <a:cs typeface="+mn-cs"/>
              </a:rPr>
              <a:t> on the art </a:t>
            </a:r>
            <a:r>
              <a:rPr lang="it-IT" sz="1200" kern="1200" dirty="0" err="1">
                <a:solidFill>
                  <a:schemeClr val="tx1"/>
                </a:solidFill>
                <a:effectLst/>
                <a:latin typeface="+mn-lt"/>
                <a:ea typeface="+mn-ea"/>
                <a:cs typeface="+mn-cs"/>
              </a:rPr>
              <a:t>centre’s</a:t>
            </a:r>
            <a:r>
              <a:rPr lang="it-IT" sz="1200" kern="1200" dirty="0">
                <a:solidFill>
                  <a:schemeClr val="tx1"/>
                </a:solidFill>
                <a:effectLst/>
                <a:latin typeface="+mn-lt"/>
                <a:ea typeface="+mn-ea"/>
                <a:cs typeface="+mn-cs"/>
              </a:rPr>
              <a:t> foyers, </a:t>
            </a:r>
            <a:r>
              <a:rPr lang="it-IT" sz="1200" kern="1200" dirty="0" err="1">
                <a:solidFill>
                  <a:schemeClr val="tx1"/>
                </a:solidFill>
                <a:effectLst/>
                <a:latin typeface="+mn-lt"/>
                <a:ea typeface="+mn-ea"/>
                <a:cs typeface="+mn-cs"/>
              </a:rPr>
              <a:t>hosts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consistently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articulated</a:t>
            </a:r>
            <a:r>
              <a:rPr lang="it-IT" sz="1200" kern="1200" dirty="0">
                <a:solidFill>
                  <a:schemeClr val="tx1"/>
                </a:solidFill>
                <a:effectLst/>
                <a:latin typeface="+mn-lt"/>
                <a:ea typeface="+mn-ea"/>
                <a:cs typeface="+mn-cs"/>
              </a:rPr>
              <a:t> accounts of the foyers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spaces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informal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creativity</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everyday</a:t>
            </a:r>
            <a:r>
              <a:rPr lang="it-IT" sz="1200" kern="1200" dirty="0">
                <a:solidFill>
                  <a:schemeClr val="tx1"/>
                </a:solidFill>
                <a:effectLst/>
                <a:latin typeface="+mn-lt"/>
                <a:ea typeface="+mn-ea"/>
                <a:cs typeface="+mn-cs"/>
              </a:rPr>
              <a:t> engagement </a:t>
            </a:r>
            <a:r>
              <a:rPr lang="it-IT" sz="1200" kern="1200" dirty="0" err="1">
                <a:solidFill>
                  <a:schemeClr val="tx1"/>
                </a:solidFill>
                <a:effectLst/>
                <a:latin typeface="+mn-lt"/>
                <a:ea typeface="+mn-ea"/>
                <a:cs typeface="+mn-cs"/>
              </a:rPr>
              <a:t>beyond</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programmed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artistic</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offerings</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different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temporalities</a:t>
            </a:r>
            <a:r>
              <a:rPr lang="it-IT" sz="1200" kern="1200" dirty="0">
                <a:solidFill>
                  <a:schemeClr val="tx1"/>
                </a:solidFill>
                <a:effectLst/>
                <a:latin typeface="+mn-lt"/>
                <a:ea typeface="+mn-ea"/>
                <a:cs typeface="+mn-cs"/>
              </a:rPr>
              <a:t> of use, a </a:t>
            </a:r>
            <a:r>
              <a:rPr lang="it-IT" sz="1200" kern="1200" dirty="0" err="1">
                <a:solidFill>
                  <a:schemeClr val="tx1"/>
                </a:solidFill>
                <a:effectLst/>
                <a:latin typeface="+mn-lt"/>
                <a:ea typeface="+mn-ea"/>
                <a:cs typeface="+mn-cs"/>
              </a:rPr>
              <a:t>broad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range</a:t>
            </a:r>
            <a:r>
              <a:rPr lang="it-IT" sz="1200" kern="1200" dirty="0">
                <a:solidFill>
                  <a:schemeClr val="tx1"/>
                </a:solidFill>
                <a:effectLst/>
                <a:latin typeface="+mn-lt"/>
                <a:ea typeface="+mn-ea"/>
                <a:cs typeface="+mn-cs"/>
              </a:rPr>
              <a:t> of self-</a:t>
            </a:r>
            <a:r>
              <a:rPr lang="it-IT" sz="1200" kern="1200" dirty="0" err="1">
                <a:solidFill>
                  <a:schemeClr val="tx1"/>
                </a:solidFill>
                <a:effectLst/>
                <a:latin typeface="+mn-lt"/>
                <a:ea typeface="+mn-ea"/>
                <a:cs typeface="+mn-cs"/>
              </a:rPr>
              <a:t>organised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activities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taking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place</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very</a:t>
            </a:r>
            <a:r>
              <a:rPr lang="it-IT" sz="1200" kern="1200" dirty="0">
                <a:solidFill>
                  <a:schemeClr val="tx1"/>
                </a:solidFill>
                <a:effectLst/>
                <a:latin typeface="+mn-lt"/>
                <a:ea typeface="+mn-ea"/>
                <a:cs typeface="+mn-cs"/>
              </a:rPr>
              <a:t> diverse </a:t>
            </a:r>
            <a:r>
              <a:rPr lang="it-IT" sz="1200" kern="1200" dirty="0" err="1">
                <a:solidFill>
                  <a:schemeClr val="tx1"/>
                </a:solidFill>
                <a:effectLst/>
                <a:latin typeface="+mn-lt"/>
                <a:ea typeface="+mn-ea"/>
                <a:cs typeface="+mn-cs"/>
              </a:rPr>
              <a:t>audiences</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crowds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Infrastructural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elements</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also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identified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crucial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such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space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having</a:t>
            </a:r>
            <a:r>
              <a:rPr lang="it-IT" sz="1200" kern="1200" dirty="0">
                <a:solidFill>
                  <a:schemeClr val="tx1"/>
                </a:solidFill>
                <a:effectLst/>
                <a:latin typeface="+mn-lt"/>
                <a:ea typeface="+mn-ea"/>
                <a:cs typeface="+mn-cs"/>
              </a:rPr>
              <a:t> free-</a:t>
            </a:r>
            <a:r>
              <a:rPr lang="it-IT" sz="1200" kern="1200" dirty="0" err="1">
                <a:solidFill>
                  <a:schemeClr val="tx1"/>
                </a:solidFill>
                <a:effectLst/>
                <a:latin typeface="+mn-lt"/>
                <a:ea typeface="+mn-ea"/>
                <a:cs typeface="+mn-cs"/>
              </a:rPr>
              <a:t>wifi</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accessibility</a:t>
            </a:r>
            <a:r>
              <a:rPr lang="it-IT" sz="1200" kern="1200" dirty="0">
                <a:solidFill>
                  <a:schemeClr val="tx1"/>
                </a:solidFill>
                <a:effectLst/>
                <a:latin typeface="+mn-lt"/>
                <a:ea typeface="+mn-ea"/>
                <a:cs typeface="+mn-cs"/>
              </a:rPr>
              <a:t> of desks and </a:t>
            </a:r>
            <a:r>
              <a:rPr lang="it-IT" sz="1200" kern="1200" dirty="0" err="1">
                <a:solidFill>
                  <a:schemeClr val="tx1"/>
                </a:solidFill>
                <a:effectLst/>
                <a:latin typeface="+mn-lt"/>
                <a:ea typeface="+mn-ea"/>
                <a:cs typeface="+mn-cs"/>
              </a:rPr>
              <a:t>movable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furniture</a:t>
            </a:r>
            <a:r>
              <a:rPr lang="it-IT"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multiplicity</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often</a:t>
            </a:r>
            <a:r>
              <a:rPr lang="it-IT" sz="1200" kern="1200" dirty="0">
                <a:solidFill>
                  <a:schemeClr val="tx1"/>
                </a:solidFill>
                <a:effectLst/>
                <a:latin typeface="+mn-lt"/>
                <a:ea typeface="+mn-ea"/>
                <a:cs typeface="+mn-cs"/>
              </a:rPr>
              <a:t> self-</a:t>
            </a:r>
            <a:r>
              <a:rPr lang="it-IT" sz="1200" kern="1200" dirty="0" err="1">
                <a:solidFill>
                  <a:schemeClr val="tx1"/>
                </a:solidFill>
                <a:effectLst/>
                <a:latin typeface="+mn-lt"/>
                <a:ea typeface="+mn-ea"/>
                <a:cs typeface="+mn-cs"/>
              </a:rPr>
              <a:t>organised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activities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captured</a:t>
            </a:r>
            <a:r>
              <a:rPr lang="it-IT" sz="1200" kern="1200" dirty="0">
                <a:solidFill>
                  <a:schemeClr val="tx1"/>
                </a:solidFill>
                <a:effectLst/>
                <a:latin typeface="+mn-lt"/>
                <a:ea typeface="+mn-ea"/>
                <a:cs typeface="+mn-cs"/>
              </a:rPr>
              <a:t> by a </a:t>
            </a:r>
            <a:r>
              <a:rPr lang="it-IT" sz="1200" kern="1200" dirty="0" err="1">
                <a:solidFill>
                  <a:schemeClr val="tx1"/>
                </a:solidFill>
                <a:effectLst/>
                <a:latin typeface="+mn-lt"/>
                <a:ea typeface="+mn-ea"/>
                <a:cs typeface="+mn-cs"/>
              </a:rPr>
              <a:t>host</a:t>
            </a:r>
            <a:r>
              <a:rPr lang="it-IT"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12143C-3E4F-9B42-9FC4-D5C939FA5F0D}" type="slidenum">
              <a:rPr lang="en-US" smtClean="0"/>
              <a:t>19</a:t>
            </a:fld>
            <a:endParaRPr lang="en-US"/>
          </a:p>
        </p:txBody>
      </p:sp>
    </p:spTree>
    <p:extLst>
      <p:ext uri="{BB962C8B-B14F-4D97-AF65-F5344CB8AC3E}">
        <p14:creationId xmlns:p14="http://schemas.microsoft.com/office/powerpoint/2010/main" val="3412440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12143C-3E4F-9B42-9FC4-D5C939FA5F0D}" type="slidenum">
              <a:rPr lang="en-US" smtClean="0"/>
              <a:t>20</a:t>
            </a:fld>
            <a:endParaRPr lang="en-US"/>
          </a:p>
        </p:txBody>
      </p:sp>
    </p:spTree>
    <p:extLst>
      <p:ext uri="{BB962C8B-B14F-4D97-AF65-F5344CB8AC3E}">
        <p14:creationId xmlns:p14="http://schemas.microsoft.com/office/powerpoint/2010/main" val="2848907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With the increasing pressure on space in our cities, but also the emergence of new forms of organization of workforce and urban labour as well as new socio-material infrastructures in cities, such as co-working spaces, the very fact that arts institutions can provide such facilities becomes crucial as part of a process of reconfiguration of the arts centre as a civic space.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would argue that one of the forms in which the Barbican Centre performs its civic role is in providing space that can be inhabited, informally used and appropriated for different purposes by people, without being ‘officially’ framed as such.</a:t>
            </a:r>
            <a:r>
              <a:rPr lang="en-US" dirty="0">
                <a:effectLst/>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urban contexts, space is increasingly commercialized and privatized. In such context, are arts </a:t>
            </a:r>
            <a:r>
              <a:rPr lang="en-US" sz="1200" kern="1200" dirty="0" err="1">
                <a:solidFill>
                  <a:schemeClr val="tx1"/>
                </a:solidFill>
                <a:effectLst/>
                <a:latin typeface="+mn-lt"/>
                <a:ea typeface="+mn-ea"/>
                <a:cs typeface="+mn-cs"/>
              </a:rPr>
              <a:t>centres</a:t>
            </a:r>
            <a:r>
              <a:rPr lang="en-US" sz="1200" kern="1200" dirty="0">
                <a:solidFill>
                  <a:schemeClr val="tx1"/>
                </a:solidFill>
                <a:effectLst/>
                <a:latin typeface="+mn-lt"/>
                <a:ea typeface="+mn-ea"/>
                <a:cs typeface="+mn-cs"/>
              </a:rPr>
              <a:t>, museums and other arts institutions moving towards a spatial model increasingly aimed at generating commercial income?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arts </a:t>
            </a:r>
            <a:r>
              <a:rPr lang="en-US" sz="1200" kern="1200" dirty="0" err="1">
                <a:solidFill>
                  <a:schemeClr val="tx1"/>
                </a:solidFill>
                <a:effectLst/>
                <a:latin typeface="+mn-lt"/>
                <a:ea typeface="+mn-ea"/>
                <a:cs typeface="+mn-cs"/>
              </a:rPr>
              <a:t>centres</a:t>
            </a:r>
            <a:r>
              <a:rPr lang="en-US" sz="1200" kern="1200" dirty="0">
                <a:solidFill>
                  <a:schemeClr val="tx1"/>
                </a:solidFill>
                <a:effectLst/>
                <a:latin typeface="+mn-lt"/>
                <a:ea typeface="+mn-ea"/>
                <a:cs typeface="+mn-cs"/>
              </a:rPr>
              <a:t> are increasingly moving towards becoming spaces of consumption, is there a danger that they might lose their specificity as cultural spaces? </a:t>
            </a:r>
          </a:p>
          <a:p>
            <a:endParaRPr lang="en-US" dirty="0"/>
          </a:p>
        </p:txBody>
      </p:sp>
      <p:sp>
        <p:nvSpPr>
          <p:cNvPr id="4" name="Slide Number Placeholder 3"/>
          <p:cNvSpPr>
            <a:spLocks noGrp="1"/>
          </p:cNvSpPr>
          <p:nvPr>
            <p:ph type="sldNum" sz="quarter" idx="10"/>
          </p:nvPr>
        </p:nvSpPr>
        <p:spPr/>
        <p:txBody>
          <a:bodyPr/>
          <a:lstStyle/>
          <a:p>
            <a:fld id="{CC12143C-3E4F-9B42-9FC4-D5C939FA5F0D}" type="slidenum">
              <a:rPr lang="en-US" smtClean="0"/>
              <a:t>21</a:t>
            </a:fld>
            <a:endParaRPr lang="en-US"/>
          </a:p>
        </p:txBody>
      </p:sp>
    </p:spTree>
    <p:extLst>
      <p:ext uri="{BB962C8B-B14F-4D97-AF65-F5344CB8AC3E}">
        <p14:creationId xmlns:p14="http://schemas.microsoft.com/office/powerpoint/2010/main" val="1522272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Blurred separation between audiences and performers, which initially was a prerogative of participatory art, now extends beyond it – we all have the capacity and technology to be producers – hence the rise of terms like prosumers - </a:t>
            </a:r>
          </a:p>
        </p:txBody>
      </p:sp>
      <p:sp>
        <p:nvSpPr>
          <p:cNvPr id="4" name="Slide Number Placeholder 3"/>
          <p:cNvSpPr>
            <a:spLocks noGrp="1"/>
          </p:cNvSpPr>
          <p:nvPr>
            <p:ph type="sldNum" sz="quarter" idx="10"/>
          </p:nvPr>
        </p:nvSpPr>
        <p:spPr/>
        <p:txBody>
          <a:bodyPr/>
          <a:lstStyle/>
          <a:p>
            <a:fld id="{CC12143C-3E4F-9B42-9FC4-D5C939FA5F0D}" type="slidenum">
              <a:rPr lang="en-US" smtClean="0"/>
              <a:t>22</a:t>
            </a:fld>
            <a:endParaRPr lang="en-US"/>
          </a:p>
        </p:txBody>
      </p:sp>
    </p:spTree>
    <p:extLst>
      <p:ext uri="{BB962C8B-B14F-4D97-AF65-F5344CB8AC3E}">
        <p14:creationId xmlns:p14="http://schemas.microsoft.com/office/powerpoint/2010/main" val="3015903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12143C-3E4F-9B42-9FC4-D5C939FA5F0D}" type="slidenum">
              <a:rPr lang="en-US" smtClean="0"/>
              <a:t>23</a:t>
            </a:fld>
            <a:endParaRPr lang="en-US"/>
          </a:p>
        </p:txBody>
      </p:sp>
    </p:spTree>
    <p:extLst>
      <p:ext uri="{BB962C8B-B14F-4D97-AF65-F5344CB8AC3E}">
        <p14:creationId xmlns:p14="http://schemas.microsoft.com/office/powerpoint/2010/main" val="2858661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12143C-3E4F-9B42-9FC4-D5C939FA5F0D}" type="slidenum">
              <a:rPr lang="en-US" smtClean="0"/>
              <a:t>24</a:t>
            </a:fld>
            <a:endParaRPr lang="en-US"/>
          </a:p>
        </p:txBody>
      </p:sp>
    </p:spTree>
    <p:extLst>
      <p:ext uri="{BB962C8B-B14F-4D97-AF65-F5344CB8AC3E}">
        <p14:creationId xmlns:p14="http://schemas.microsoft.com/office/powerpoint/2010/main" val="280625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12143C-3E4F-9B42-9FC4-D5C939FA5F0D}" type="slidenum">
              <a:rPr lang="en-US" smtClean="0"/>
              <a:t>25</a:t>
            </a:fld>
            <a:endParaRPr lang="en-US"/>
          </a:p>
        </p:txBody>
      </p:sp>
    </p:spTree>
    <p:extLst>
      <p:ext uri="{BB962C8B-B14F-4D97-AF65-F5344CB8AC3E}">
        <p14:creationId xmlns:p14="http://schemas.microsoft.com/office/powerpoint/2010/main" val="2794845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BEBF62-A608-5443-BA66-42B1A1083687}" type="slidenum">
              <a:rPr lang="en-US" smtClean="0"/>
              <a:t>27</a:t>
            </a:fld>
            <a:endParaRPr lang="en-US"/>
          </a:p>
        </p:txBody>
      </p:sp>
    </p:spTree>
    <p:extLst>
      <p:ext uri="{BB962C8B-B14F-4D97-AF65-F5344CB8AC3E}">
        <p14:creationId xmlns:p14="http://schemas.microsoft.com/office/powerpoint/2010/main" val="1682924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BEBF62-A608-5443-BA66-42B1A1083687}" type="slidenum">
              <a:rPr lang="en-US" smtClean="0"/>
              <a:t>4</a:t>
            </a:fld>
            <a:endParaRPr lang="en-US"/>
          </a:p>
        </p:txBody>
      </p:sp>
    </p:spTree>
    <p:extLst>
      <p:ext uri="{BB962C8B-B14F-4D97-AF65-F5344CB8AC3E}">
        <p14:creationId xmlns:p14="http://schemas.microsoft.com/office/powerpoint/2010/main" val="3412507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BEBF62-A608-5443-BA66-42B1A1083687}" type="slidenum">
              <a:rPr lang="en-US" smtClean="0"/>
              <a:t>5</a:t>
            </a:fld>
            <a:endParaRPr lang="en-US"/>
          </a:p>
        </p:txBody>
      </p:sp>
    </p:spTree>
    <p:extLst>
      <p:ext uri="{BB962C8B-B14F-4D97-AF65-F5344CB8AC3E}">
        <p14:creationId xmlns:p14="http://schemas.microsoft.com/office/powerpoint/2010/main" val="70959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BEBF62-A608-5443-BA66-42B1A1083687}" type="slidenum">
              <a:rPr lang="en-US" smtClean="0"/>
              <a:t>8</a:t>
            </a:fld>
            <a:endParaRPr lang="en-US"/>
          </a:p>
        </p:txBody>
      </p:sp>
    </p:spTree>
    <p:extLst>
      <p:ext uri="{BB962C8B-B14F-4D97-AF65-F5344CB8AC3E}">
        <p14:creationId xmlns:p14="http://schemas.microsoft.com/office/powerpoint/2010/main" val="2739516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BEBF62-A608-5443-BA66-42B1A1083687}" type="slidenum">
              <a:rPr lang="en-US" smtClean="0"/>
              <a:t>10</a:t>
            </a:fld>
            <a:endParaRPr lang="en-US"/>
          </a:p>
        </p:txBody>
      </p:sp>
    </p:spTree>
    <p:extLst>
      <p:ext uri="{BB962C8B-B14F-4D97-AF65-F5344CB8AC3E}">
        <p14:creationId xmlns:p14="http://schemas.microsoft.com/office/powerpoint/2010/main" val="972484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BEBF62-A608-5443-BA66-42B1A1083687}" type="slidenum">
              <a:rPr lang="en-US" smtClean="0"/>
              <a:t>11</a:t>
            </a:fld>
            <a:endParaRPr lang="en-US"/>
          </a:p>
        </p:txBody>
      </p:sp>
    </p:spTree>
    <p:extLst>
      <p:ext uri="{BB962C8B-B14F-4D97-AF65-F5344CB8AC3E}">
        <p14:creationId xmlns:p14="http://schemas.microsoft.com/office/powerpoint/2010/main" val="741834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353AFE-BBF8-E842-B40D-1AB6CD441C17}" type="slidenum">
              <a:rPr lang="en-US" smtClean="0"/>
              <a:t>13</a:t>
            </a:fld>
            <a:endParaRPr lang="en-US"/>
          </a:p>
        </p:txBody>
      </p:sp>
    </p:spTree>
    <p:extLst>
      <p:ext uri="{BB962C8B-B14F-4D97-AF65-F5344CB8AC3E}">
        <p14:creationId xmlns:p14="http://schemas.microsoft.com/office/powerpoint/2010/main" val="1143242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353AFE-BBF8-E842-B40D-1AB6CD441C17}" type="slidenum">
              <a:rPr lang="en-US" smtClean="0"/>
              <a:t>15</a:t>
            </a:fld>
            <a:endParaRPr lang="en-US"/>
          </a:p>
        </p:txBody>
      </p:sp>
    </p:spTree>
    <p:extLst>
      <p:ext uri="{BB962C8B-B14F-4D97-AF65-F5344CB8AC3E}">
        <p14:creationId xmlns:p14="http://schemas.microsoft.com/office/powerpoint/2010/main" val="1847718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14DA933C-D9BF-7A42-93BD-F7317AA8A8C2}" type="slidenum">
              <a:rPr lang="en-US" smtClean="0"/>
              <a:t>17</a:t>
            </a:fld>
            <a:endParaRPr lang="en-US"/>
          </a:p>
        </p:txBody>
      </p:sp>
    </p:spTree>
    <p:extLst>
      <p:ext uri="{BB962C8B-B14F-4D97-AF65-F5344CB8AC3E}">
        <p14:creationId xmlns:p14="http://schemas.microsoft.com/office/powerpoint/2010/main" val="3549750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4717-4497-D442-8A67-D222CEAA9C1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A1ABDFC-71C4-7E45-8523-E299DEDA58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3E793DA-A510-1544-968B-E1994E556120}"/>
              </a:ext>
            </a:extLst>
          </p:cNvPr>
          <p:cNvSpPr>
            <a:spLocks noGrp="1"/>
          </p:cNvSpPr>
          <p:nvPr>
            <p:ph type="dt" sz="half" idx="10"/>
          </p:nvPr>
        </p:nvSpPr>
        <p:spPr/>
        <p:txBody>
          <a:bodyPr/>
          <a:lstStyle/>
          <a:p>
            <a:fld id="{7118C432-72A1-CA4A-B362-B244F79A69CC}" type="datetimeFigureOut">
              <a:rPr lang="en-US" smtClean="0"/>
              <a:t>3/10/20</a:t>
            </a:fld>
            <a:endParaRPr lang="en-US"/>
          </a:p>
        </p:txBody>
      </p:sp>
      <p:sp>
        <p:nvSpPr>
          <p:cNvPr id="5" name="Footer Placeholder 4">
            <a:extLst>
              <a:ext uri="{FF2B5EF4-FFF2-40B4-BE49-F238E27FC236}">
                <a16:creationId xmlns:a16="http://schemas.microsoft.com/office/drawing/2014/main" id="{CC28BA20-0AF2-AB49-ABF6-36BA835F9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1D122-6F48-3D43-9BC1-1E592EC6E768}"/>
              </a:ext>
            </a:extLst>
          </p:cNvPr>
          <p:cNvSpPr>
            <a:spLocks noGrp="1"/>
          </p:cNvSpPr>
          <p:nvPr>
            <p:ph type="sldNum" sz="quarter" idx="12"/>
          </p:nvPr>
        </p:nvSpPr>
        <p:spPr/>
        <p:txBody>
          <a:bodyPr/>
          <a:lstStyle/>
          <a:p>
            <a:fld id="{7748A9AA-7433-704B-BAF2-9923E23853C8}" type="slidenum">
              <a:rPr lang="en-US" smtClean="0"/>
              <a:t>‹#›</a:t>
            </a:fld>
            <a:endParaRPr lang="en-US"/>
          </a:p>
        </p:txBody>
      </p:sp>
    </p:spTree>
    <p:extLst>
      <p:ext uri="{BB962C8B-B14F-4D97-AF65-F5344CB8AC3E}">
        <p14:creationId xmlns:p14="http://schemas.microsoft.com/office/powerpoint/2010/main" val="438032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1E4FC-F644-924B-BBB8-DD6153DDC87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725FE52-6EFC-4B4A-BCED-C3B89FC3CCF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A547A8E-D86F-3D41-9189-B4D53ECE6B02}"/>
              </a:ext>
            </a:extLst>
          </p:cNvPr>
          <p:cNvSpPr>
            <a:spLocks noGrp="1"/>
          </p:cNvSpPr>
          <p:nvPr>
            <p:ph type="dt" sz="half" idx="10"/>
          </p:nvPr>
        </p:nvSpPr>
        <p:spPr/>
        <p:txBody>
          <a:bodyPr/>
          <a:lstStyle/>
          <a:p>
            <a:fld id="{7118C432-72A1-CA4A-B362-B244F79A69CC}" type="datetimeFigureOut">
              <a:rPr lang="en-US" smtClean="0"/>
              <a:t>3/10/20</a:t>
            </a:fld>
            <a:endParaRPr lang="en-US"/>
          </a:p>
        </p:txBody>
      </p:sp>
      <p:sp>
        <p:nvSpPr>
          <p:cNvPr id="5" name="Footer Placeholder 4">
            <a:extLst>
              <a:ext uri="{FF2B5EF4-FFF2-40B4-BE49-F238E27FC236}">
                <a16:creationId xmlns:a16="http://schemas.microsoft.com/office/drawing/2014/main" id="{1DDC7853-125B-7841-86B9-BADE5E85A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9FDB-D3E5-FB47-A560-86205B92669B}"/>
              </a:ext>
            </a:extLst>
          </p:cNvPr>
          <p:cNvSpPr>
            <a:spLocks noGrp="1"/>
          </p:cNvSpPr>
          <p:nvPr>
            <p:ph type="sldNum" sz="quarter" idx="12"/>
          </p:nvPr>
        </p:nvSpPr>
        <p:spPr/>
        <p:txBody>
          <a:bodyPr/>
          <a:lstStyle/>
          <a:p>
            <a:fld id="{7748A9AA-7433-704B-BAF2-9923E23853C8}" type="slidenum">
              <a:rPr lang="en-US" smtClean="0"/>
              <a:t>‹#›</a:t>
            </a:fld>
            <a:endParaRPr lang="en-US"/>
          </a:p>
        </p:txBody>
      </p:sp>
    </p:spTree>
    <p:extLst>
      <p:ext uri="{BB962C8B-B14F-4D97-AF65-F5344CB8AC3E}">
        <p14:creationId xmlns:p14="http://schemas.microsoft.com/office/powerpoint/2010/main" val="3562448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CFCEC9-5444-974D-BD7E-60DEC6E5FF4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AECB4E-CF92-8147-9A34-EB8C63800A5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AEF633-0189-5849-AC78-3D77A605432D}"/>
              </a:ext>
            </a:extLst>
          </p:cNvPr>
          <p:cNvSpPr>
            <a:spLocks noGrp="1"/>
          </p:cNvSpPr>
          <p:nvPr>
            <p:ph type="dt" sz="half" idx="10"/>
          </p:nvPr>
        </p:nvSpPr>
        <p:spPr/>
        <p:txBody>
          <a:bodyPr/>
          <a:lstStyle/>
          <a:p>
            <a:fld id="{7118C432-72A1-CA4A-B362-B244F79A69CC}" type="datetimeFigureOut">
              <a:rPr lang="en-US" smtClean="0"/>
              <a:t>3/10/20</a:t>
            </a:fld>
            <a:endParaRPr lang="en-US"/>
          </a:p>
        </p:txBody>
      </p:sp>
      <p:sp>
        <p:nvSpPr>
          <p:cNvPr id="5" name="Footer Placeholder 4">
            <a:extLst>
              <a:ext uri="{FF2B5EF4-FFF2-40B4-BE49-F238E27FC236}">
                <a16:creationId xmlns:a16="http://schemas.microsoft.com/office/drawing/2014/main" id="{B9B56D8D-137D-9342-B564-70708AC72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E1BCBC-FC03-2743-8F7F-1690C09C2700}"/>
              </a:ext>
            </a:extLst>
          </p:cNvPr>
          <p:cNvSpPr>
            <a:spLocks noGrp="1"/>
          </p:cNvSpPr>
          <p:nvPr>
            <p:ph type="sldNum" sz="quarter" idx="12"/>
          </p:nvPr>
        </p:nvSpPr>
        <p:spPr/>
        <p:txBody>
          <a:bodyPr/>
          <a:lstStyle/>
          <a:p>
            <a:fld id="{7748A9AA-7433-704B-BAF2-9923E23853C8}" type="slidenum">
              <a:rPr lang="en-US" smtClean="0"/>
              <a:t>‹#›</a:t>
            </a:fld>
            <a:endParaRPr lang="en-US"/>
          </a:p>
        </p:txBody>
      </p:sp>
    </p:spTree>
    <p:extLst>
      <p:ext uri="{BB962C8B-B14F-4D97-AF65-F5344CB8AC3E}">
        <p14:creationId xmlns:p14="http://schemas.microsoft.com/office/powerpoint/2010/main" val="2800297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468CE-49CF-B34E-8A5C-8870687417A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F43EDD8-AA74-F644-8B1D-FD83D7E8B04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4E01B13-326A-7C41-AF6B-DF0FB2907531}"/>
              </a:ext>
            </a:extLst>
          </p:cNvPr>
          <p:cNvSpPr>
            <a:spLocks noGrp="1"/>
          </p:cNvSpPr>
          <p:nvPr>
            <p:ph type="dt" sz="half" idx="10"/>
          </p:nvPr>
        </p:nvSpPr>
        <p:spPr/>
        <p:txBody>
          <a:bodyPr/>
          <a:lstStyle/>
          <a:p>
            <a:fld id="{7118C432-72A1-CA4A-B362-B244F79A69CC}" type="datetimeFigureOut">
              <a:rPr lang="en-US" smtClean="0"/>
              <a:t>3/10/20</a:t>
            </a:fld>
            <a:endParaRPr lang="en-US"/>
          </a:p>
        </p:txBody>
      </p:sp>
      <p:sp>
        <p:nvSpPr>
          <p:cNvPr id="5" name="Footer Placeholder 4">
            <a:extLst>
              <a:ext uri="{FF2B5EF4-FFF2-40B4-BE49-F238E27FC236}">
                <a16:creationId xmlns:a16="http://schemas.microsoft.com/office/drawing/2014/main" id="{2E8AE4D5-2646-0043-AB7F-487739120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035B49-AF19-2D45-94F3-04AB3A53CBDE}"/>
              </a:ext>
            </a:extLst>
          </p:cNvPr>
          <p:cNvSpPr>
            <a:spLocks noGrp="1"/>
          </p:cNvSpPr>
          <p:nvPr>
            <p:ph type="sldNum" sz="quarter" idx="12"/>
          </p:nvPr>
        </p:nvSpPr>
        <p:spPr/>
        <p:txBody>
          <a:bodyPr/>
          <a:lstStyle/>
          <a:p>
            <a:fld id="{7748A9AA-7433-704B-BAF2-9923E23853C8}" type="slidenum">
              <a:rPr lang="en-US" smtClean="0"/>
              <a:t>‹#›</a:t>
            </a:fld>
            <a:endParaRPr lang="en-US"/>
          </a:p>
        </p:txBody>
      </p:sp>
    </p:spTree>
    <p:extLst>
      <p:ext uri="{BB962C8B-B14F-4D97-AF65-F5344CB8AC3E}">
        <p14:creationId xmlns:p14="http://schemas.microsoft.com/office/powerpoint/2010/main" val="304559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5720-CC10-4B45-ADF8-2310C249C4B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6E2C27A-12F3-7A4C-B4E3-7B9E41790C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4EF87E3-6C17-4C42-8351-713C168C8453}"/>
              </a:ext>
            </a:extLst>
          </p:cNvPr>
          <p:cNvSpPr>
            <a:spLocks noGrp="1"/>
          </p:cNvSpPr>
          <p:nvPr>
            <p:ph type="dt" sz="half" idx="10"/>
          </p:nvPr>
        </p:nvSpPr>
        <p:spPr/>
        <p:txBody>
          <a:bodyPr/>
          <a:lstStyle/>
          <a:p>
            <a:fld id="{7118C432-72A1-CA4A-B362-B244F79A69CC}" type="datetimeFigureOut">
              <a:rPr lang="en-US" smtClean="0"/>
              <a:t>3/10/20</a:t>
            </a:fld>
            <a:endParaRPr lang="en-US"/>
          </a:p>
        </p:txBody>
      </p:sp>
      <p:sp>
        <p:nvSpPr>
          <p:cNvPr id="5" name="Footer Placeholder 4">
            <a:extLst>
              <a:ext uri="{FF2B5EF4-FFF2-40B4-BE49-F238E27FC236}">
                <a16:creationId xmlns:a16="http://schemas.microsoft.com/office/drawing/2014/main" id="{578CCD60-8202-F241-87D3-1FEADA9F0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C1CD6-7388-D747-A0C5-EE4D2F1DD3F5}"/>
              </a:ext>
            </a:extLst>
          </p:cNvPr>
          <p:cNvSpPr>
            <a:spLocks noGrp="1"/>
          </p:cNvSpPr>
          <p:nvPr>
            <p:ph type="sldNum" sz="quarter" idx="12"/>
          </p:nvPr>
        </p:nvSpPr>
        <p:spPr/>
        <p:txBody>
          <a:bodyPr/>
          <a:lstStyle/>
          <a:p>
            <a:fld id="{7748A9AA-7433-704B-BAF2-9923E23853C8}" type="slidenum">
              <a:rPr lang="en-US" smtClean="0"/>
              <a:t>‹#›</a:t>
            </a:fld>
            <a:endParaRPr lang="en-US"/>
          </a:p>
        </p:txBody>
      </p:sp>
    </p:spTree>
    <p:extLst>
      <p:ext uri="{BB962C8B-B14F-4D97-AF65-F5344CB8AC3E}">
        <p14:creationId xmlns:p14="http://schemas.microsoft.com/office/powerpoint/2010/main" val="419746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8AF8-AB10-FB45-8048-8F5394D74D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ACE1255-96AE-5247-9723-B84B50D762F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F04DBBF-8778-0749-98DF-53F2C869A72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3400CE6-0834-5044-A90A-8BE270574DB8}"/>
              </a:ext>
            </a:extLst>
          </p:cNvPr>
          <p:cNvSpPr>
            <a:spLocks noGrp="1"/>
          </p:cNvSpPr>
          <p:nvPr>
            <p:ph type="dt" sz="half" idx="10"/>
          </p:nvPr>
        </p:nvSpPr>
        <p:spPr/>
        <p:txBody>
          <a:bodyPr/>
          <a:lstStyle/>
          <a:p>
            <a:fld id="{7118C432-72A1-CA4A-B362-B244F79A69CC}" type="datetimeFigureOut">
              <a:rPr lang="en-US" smtClean="0"/>
              <a:t>3/10/20</a:t>
            </a:fld>
            <a:endParaRPr lang="en-US"/>
          </a:p>
        </p:txBody>
      </p:sp>
      <p:sp>
        <p:nvSpPr>
          <p:cNvPr id="6" name="Footer Placeholder 5">
            <a:extLst>
              <a:ext uri="{FF2B5EF4-FFF2-40B4-BE49-F238E27FC236}">
                <a16:creationId xmlns:a16="http://schemas.microsoft.com/office/drawing/2014/main" id="{87E60D54-7F36-9649-8391-7FBC4D709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692275-7B8E-7946-B7A5-9C3A842C97AA}"/>
              </a:ext>
            </a:extLst>
          </p:cNvPr>
          <p:cNvSpPr>
            <a:spLocks noGrp="1"/>
          </p:cNvSpPr>
          <p:nvPr>
            <p:ph type="sldNum" sz="quarter" idx="12"/>
          </p:nvPr>
        </p:nvSpPr>
        <p:spPr/>
        <p:txBody>
          <a:bodyPr/>
          <a:lstStyle/>
          <a:p>
            <a:fld id="{7748A9AA-7433-704B-BAF2-9923E23853C8}" type="slidenum">
              <a:rPr lang="en-US" smtClean="0"/>
              <a:t>‹#›</a:t>
            </a:fld>
            <a:endParaRPr lang="en-US"/>
          </a:p>
        </p:txBody>
      </p:sp>
    </p:spTree>
    <p:extLst>
      <p:ext uri="{BB962C8B-B14F-4D97-AF65-F5344CB8AC3E}">
        <p14:creationId xmlns:p14="http://schemas.microsoft.com/office/powerpoint/2010/main" val="8930401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3C6FF-A84F-BC4F-A29E-316FC4DB93F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E040AF8-4B87-DE47-8595-DE3F4BE997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E8FF478-943E-C243-9C19-7B9E4A03095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D63BF26-ED9E-AC49-8553-7C2825F413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069718E-FFA7-F54F-9013-3C4474F0689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F5B43BC-94AC-DD46-838C-B116F247095A}"/>
              </a:ext>
            </a:extLst>
          </p:cNvPr>
          <p:cNvSpPr>
            <a:spLocks noGrp="1"/>
          </p:cNvSpPr>
          <p:nvPr>
            <p:ph type="dt" sz="half" idx="10"/>
          </p:nvPr>
        </p:nvSpPr>
        <p:spPr/>
        <p:txBody>
          <a:bodyPr/>
          <a:lstStyle/>
          <a:p>
            <a:fld id="{7118C432-72A1-CA4A-B362-B244F79A69CC}" type="datetimeFigureOut">
              <a:rPr lang="en-US" smtClean="0"/>
              <a:t>3/10/20</a:t>
            </a:fld>
            <a:endParaRPr lang="en-US"/>
          </a:p>
        </p:txBody>
      </p:sp>
      <p:sp>
        <p:nvSpPr>
          <p:cNvPr id="8" name="Footer Placeholder 7">
            <a:extLst>
              <a:ext uri="{FF2B5EF4-FFF2-40B4-BE49-F238E27FC236}">
                <a16:creationId xmlns:a16="http://schemas.microsoft.com/office/drawing/2014/main" id="{0D3550F5-D27C-5547-B405-D89D678384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CA3482-7325-7F45-BDE4-895049409DF7}"/>
              </a:ext>
            </a:extLst>
          </p:cNvPr>
          <p:cNvSpPr>
            <a:spLocks noGrp="1"/>
          </p:cNvSpPr>
          <p:nvPr>
            <p:ph type="sldNum" sz="quarter" idx="12"/>
          </p:nvPr>
        </p:nvSpPr>
        <p:spPr/>
        <p:txBody>
          <a:bodyPr/>
          <a:lstStyle/>
          <a:p>
            <a:fld id="{7748A9AA-7433-704B-BAF2-9923E23853C8}" type="slidenum">
              <a:rPr lang="en-US" smtClean="0"/>
              <a:t>‹#›</a:t>
            </a:fld>
            <a:endParaRPr lang="en-US"/>
          </a:p>
        </p:txBody>
      </p:sp>
    </p:spTree>
    <p:extLst>
      <p:ext uri="{BB962C8B-B14F-4D97-AF65-F5344CB8AC3E}">
        <p14:creationId xmlns:p14="http://schemas.microsoft.com/office/powerpoint/2010/main" val="322750963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74221-7EBE-3542-B72B-EE486ACD6C9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0CBE012-FD9C-404A-9734-75D9A786C2FA}"/>
              </a:ext>
            </a:extLst>
          </p:cNvPr>
          <p:cNvSpPr>
            <a:spLocks noGrp="1"/>
          </p:cNvSpPr>
          <p:nvPr>
            <p:ph type="dt" sz="half" idx="10"/>
          </p:nvPr>
        </p:nvSpPr>
        <p:spPr/>
        <p:txBody>
          <a:bodyPr/>
          <a:lstStyle/>
          <a:p>
            <a:fld id="{7118C432-72A1-CA4A-B362-B244F79A69CC}" type="datetimeFigureOut">
              <a:rPr lang="en-US" smtClean="0"/>
              <a:t>3/10/20</a:t>
            </a:fld>
            <a:endParaRPr lang="en-US"/>
          </a:p>
        </p:txBody>
      </p:sp>
      <p:sp>
        <p:nvSpPr>
          <p:cNvPr id="4" name="Footer Placeholder 3">
            <a:extLst>
              <a:ext uri="{FF2B5EF4-FFF2-40B4-BE49-F238E27FC236}">
                <a16:creationId xmlns:a16="http://schemas.microsoft.com/office/drawing/2014/main" id="{9EFD6D7E-42FA-FE49-ABCC-A5497530AB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5B7BE0-D0FF-D847-A164-BFF1CDAC7C17}"/>
              </a:ext>
            </a:extLst>
          </p:cNvPr>
          <p:cNvSpPr>
            <a:spLocks noGrp="1"/>
          </p:cNvSpPr>
          <p:nvPr>
            <p:ph type="sldNum" sz="quarter" idx="12"/>
          </p:nvPr>
        </p:nvSpPr>
        <p:spPr/>
        <p:txBody>
          <a:bodyPr/>
          <a:lstStyle/>
          <a:p>
            <a:fld id="{7748A9AA-7433-704B-BAF2-9923E23853C8}" type="slidenum">
              <a:rPr lang="en-US" smtClean="0"/>
              <a:t>‹#›</a:t>
            </a:fld>
            <a:endParaRPr lang="en-US"/>
          </a:p>
        </p:txBody>
      </p:sp>
    </p:spTree>
    <p:extLst>
      <p:ext uri="{BB962C8B-B14F-4D97-AF65-F5344CB8AC3E}">
        <p14:creationId xmlns:p14="http://schemas.microsoft.com/office/powerpoint/2010/main" val="1013608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BF5105-302C-7241-9DC3-2A4CCF724D4D}"/>
              </a:ext>
            </a:extLst>
          </p:cNvPr>
          <p:cNvSpPr>
            <a:spLocks noGrp="1"/>
          </p:cNvSpPr>
          <p:nvPr>
            <p:ph type="dt" sz="half" idx="10"/>
          </p:nvPr>
        </p:nvSpPr>
        <p:spPr/>
        <p:txBody>
          <a:bodyPr/>
          <a:lstStyle/>
          <a:p>
            <a:fld id="{7118C432-72A1-CA4A-B362-B244F79A69CC}" type="datetimeFigureOut">
              <a:rPr lang="en-US" smtClean="0"/>
              <a:t>3/10/20</a:t>
            </a:fld>
            <a:endParaRPr lang="en-US"/>
          </a:p>
        </p:txBody>
      </p:sp>
      <p:sp>
        <p:nvSpPr>
          <p:cNvPr id="3" name="Footer Placeholder 2">
            <a:extLst>
              <a:ext uri="{FF2B5EF4-FFF2-40B4-BE49-F238E27FC236}">
                <a16:creationId xmlns:a16="http://schemas.microsoft.com/office/drawing/2014/main" id="{3C18F171-C41C-474B-990C-5BD32F1045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62B85C-17CA-3C49-BE63-6E2D282A7E9C}"/>
              </a:ext>
            </a:extLst>
          </p:cNvPr>
          <p:cNvSpPr>
            <a:spLocks noGrp="1"/>
          </p:cNvSpPr>
          <p:nvPr>
            <p:ph type="sldNum" sz="quarter" idx="12"/>
          </p:nvPr>
        </p:nvSpPr>
        <p:spPr/>
        <p:txBody>
          <a:bodyPr/>
          <a:lstStyle/>
          <a:p>
            <a:fld id="{7748A9AA-7433-704B-BAF2-9923E23853C8}" type="slidenum">
              <a:rPr lang="en-US" smtClean="0"/>
              <a:t>‹#›</a:t>
            </a:fld>
            <a:endParaRPr lang="en-US"/>
          </a:p>
        </p:txBody>
      </p:sp>
    </p:spTree>
    <p:extLst>
      <p:ext uri="{BB962C8B-B14F-4D97-AF65-F5344CB8AC3E}">
        <p14:creationId xmlns:p14="http://schemas.microsoft.com/office/powerpoint/2010/main" val="1658685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C888-7D9C-4C4F-AF96-182912F8CE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C1F79C7-6ACE-0142-BD2A-2723FCDFF7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4D659DC-280D-BE40-9BBB-7F0164690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8474229-F4D2-0041-B27B-8E30CB5FEB8F}"/>
              </a:ext>
            </a:extLst>
          </p:cNvPr>
          <p:cNvSpPr>
            <a:spLocks noGrp="1"/>
          </p:cNvSpPr>
          <p:nvPr>
            <p:ph type="dt" sz="half" idx="10"/>
          </p:nvPr>
        </p:nvSpPr>
        <p:spPr/>
        <p:txBody>
          <a:bodyPr/>
          <a:lstStyle/>
          <a:p>
            <a:fld id="{7118C432-72A1-CA4A-B362-B244F79A69CC}" type="datetimeFigureOut">
              <a:rPr lang="en-US" smtClean="0"/>
              <a:t>3/10/20</a:t>
            </a:fld>
            <a:endParaRPr lang="en-US"/>
          </a:p>
        </p:txBody>
      </p:sp>
      <p:sp>
        <p:nvSpPr>
          <p:cNvPr id="6" name="Footer Placeholder 5">
            <a:extLst>
              <a:ext uri="{FF2B5EF4-FFF2-40B4-BE49-F238E27FC236}">
                <a16:creationId xmlns:a16="http://schemas.microsoft.com/office/drawing/2014/main" id="{0FA39057-CEBC-2542-84D2-A3C90D8D19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65DC62-F450-A746-B325-9970FD1BA2DA}"/>
              </a:ext>
            </a:extLst>
          </p:cNvPr>
          <p:cNvSpPr>
            <a:spLocks noGrp="1"/>
          </p:cNvSpPr>
          <p:nvPr>
            <p:ph type="sldNum" sz="quarter" idx="12"/>
          </p:nvPr>
        </p:nvSpPr>
        <p:spPr/>
        <p:txBody>
          <a:bodyPr/>
          <a:lstStyle/>
          <a:p>
            <a:fld id="{7748A9AA-7433-704B-BAF2-9923E23853C8}" type="slidenum">
              <a:rPr lang="en-US" smtClean="0"/>
              <a:t>‹#›</a:t>
            </a:fld>
            <a:endParaRPr lang="en-US"/>
          </a:p>
        </p:txBody>
      </p:sp>
    </p:spTree>
    <p:extLst>
      <p:ext uri="{BB962C8B-B14F-4D97-AF65-F5344CB8AC3E}">
        <p14:creationId xmlns:p14="http://schemas.microsoft.com/office/powerpoint/2010/main" val="96910744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DE1F-684B-D049-9741-61DB663F337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4285318-7C6D-734A-B5C1-81F6CBDD2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AC0847-D3EC-5942-84C5-B445AE270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684EC73-1738-2946-B2BB-AF8245E95085}"/>
              </a:ext>
            </a:extLst>
          </p:cNvPr>
          <p:cNvSpPr>
            <a:spLocks noGrp="1"/>
          </p:cNvSpPr>
          <p:nvPr>
            <p:ph type="dt" sz="half" idx="10"/>
          </p:nvPr>
        </p:nvSpPr>
        <p:spPr/>
        <p:txBody>
          <a:bodyPr/>
          <a:lstStyle/>
          <a:p>
            <a:fld id="{7118C432-72A1-CA4A-B362-B244F79A69CC}" type="datetimeFigureOut">
              <a:rPr lang="en-US" smtClean="0"/>
              <a:t>3/10/20</a:t>
            </a:fld>
            <a:endParaRPr lang="en-US"/>
          </a:p>
        </p:txBody>
      </p:sp>
      <p:sp>
        <p:nvSpPr>
          <p:cNvPr id="6" name="Footer Placeholder 5">
            <a:extLst>
              <a:ext uri="{FF2B5EF4-FFF2-40B4-BE49-F238E27FC236}">
                <a16:creationId xmlns:a16="http://schemas.microsoft.com/office/drawing/2014/main" id="{7AEE566A-F042-5E44-8161-D3E26FD84E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8DD4F1F-75B6-2543-9729-325AF94B084C}"/>
              </a:ext>
            </a:extLst>
          </p:cNvPr>
          <p:cNvSpPr>
            <a:spLocks noGrp="1"/>
          </p:cNvSpPr>
          <p:nvPr>
            <p:ph type="sldNum" sz="quarter" idx="12"/>
          </p:nvPr>
        </p:nvSpPr>
        <p:spPr/>
        <p:txBody>
          <a:bodyPr/>
          <a:lstStyle/>
          <a:p>
            <a:fld id="{7748A9AA-7433-704B-BAF2-9923E23853C8}" type="slidenum">
              <a:rPr lang="en-US" smtClean="0"/>
              <a:t>‹#›</a:t>
            </a:fld>
            <a:endParaRPr lang="en-US"/>
          </a:p>
        </p:txBody>
      </p:sp>
    </p:spTree>
    <p:extLst>
      <p:ext uri="{BB962C8B-B14F-4D97-AF65-F5344CB8AC3E}">
        <p14:creationId xmlns:p14="http://schemas.microsoft.com/office/powerpoint/2010/main" val="1635135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9D80DC-10B5-F940-BBDE-A717993EA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993AD3-FB3D-4644-BEA3-F2F1C39127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FCBA961-82CC-624B-AF77-2D55ABC396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8C432-72A1-CA4A-B362-B244F79A69CC}" type="datetimeFigureOut">
              <a:rPr lang="en-US" smtClean="0"/>
              <a:t>3/10/20</a:t>
            </a:fld>
            <a:endParaRPr lang="en-US"/>
          </a:p>
        </p:txBody>
      </p:sp>
      <p:sp>
        <p:nvSpPr>
          <p:cNvPr id="5" name="Footer Placeholder 4">
            <a:extLst>
              <a:ext uri="{FF2B5EF4-FFF2-40B4-BE49-F238E27FC236}">
                <a16:creationId xmlns:a16="http://schemas.microsoft.com/office/drawing/2014/main" id="{C719AFB4-162A-9E49-AC4A-CDDB7E5B96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FCCDD7-8B3F-C847-87D1-E42F8971E8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8A9AA-7433-704B-BAF2-9923E23853C8}" type="slidenum">
              <a:rPr lang="en-US" smtClean="0"/>
              <a:t>‹#›</a:t>
            </a:fld>
            <a:endParaRPr lang="en-US"/>
          </a:p>
        </p:txBody>
      </p:sp>
    </p:spTree>
    <p:extLst>
      <p:ext uri="{BB962C8B-B14F-4D97-AF65-F5344CB8AC3E}">
        <p14:creationId xmlns:p14="http://schemas.microsoft.com/office/powerpoint/2010/main" val="1708148024"/>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9.tiff"/><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stefania.donini@stu.gsmd.ac.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0453" y="2161711"/>
            <a:ext cx="6366870" cy="4246702"/>
          </a:xfrm>
          <a:prstGeom prst="rect">
            <a:avLst/>
          </a:prstGeom>
        </p:spPr>
      </p:pic>
      <p:sp>
        <p:nvSpPr>
          <p:cNvPr id="5" name="Rectangle 4"/>
          <p:cNvSpPr/>
          <p:nvPr/>
        </p:nvSpPr>
        <p:spPr>
          <a:xfrm>
            <a:off x="3086100" y="547841"/>
            <a:ext cx="8750609" cy="2031325"/>
          </a:xfrm>
          <a:prstGeom prst="rect">
            <a:avLst/>
          </a:prstGeom>
          <a:solidFill>
            <a:schemeClr val="bg1"/>
          </a:solidFill>
          <a:ln>
            <a:solidFill>
              <a:schemeClr val="accent1"/>
            </a:solidFill>
          </a:ln>
        </p:spPr>
        <p:txBody>
          <a:bodyPr wrap="square">
            <a:spAutoFit/>
          </a:bodyPr>
          <a:lstStyle/>
          <a:p>
            <a:r>
              <a:rPr lang="en-US" sz="4200" b="1" dirty="0">
                <a:solidFill>
                  <a:srgbClr val="C00000"/>
                </a:solidFill>
                <a:latin typeface="Dotum" charset="-127"/>
                <a:ea typeface="Dotum" charset="-127"/>
                <a:cs typeface="Dotum" charset="-127"/>
              </a:rPr>
              <a:t>Spatial politics of participation: the changing role of public spaces in arts institutions</a:t>
            </a:r>
            <a:endParaRPr lang="en-US" sz="4200" b="1" dirty="0">
              <a:latin typeface="Dotum" charset="-127"/>
              <a:ea typeface="Dotum" charset="-127"/>
              <a:cs typeface="Dotum" charset="-127"/>
            </a:endParaRPr>
          </a:p>
        </p:txBody>
      </p:sp>
      <p:sp>
        <p:nvSpPr>
          <p:cNvPr id="6" name="Subtitle 2"/>
          <p:cNvSpPr txBox="1">
            <a:spLocks/>
          </p:cNvSpPr>
          <p:nvPr/>
        </p:nvSpPr>
        <p:spPr>
          <a:xfrm>
            <a:off x="5469838" y="3022849"/>
            <a:ext cx="6366871" cy="1601863"/>
          </a:xfrm>
          <a:prstGeom prst="rect">
            <a:avLst/>
          </a:prstGeom>
          <a:solidFill>
            <a:schemeClr val="bg1"/>
          </a:solidFill>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ts val="0"/>
              </a:spcBef>
              <a:buNone/>
            </a:pPr>
            <a:r>
              <a:rPr lang="en-US" b="1" dirty="0">
                <a:latin typeface="Dotum" panose="020B0600000101010101" pitchFamily="34" charset="-127"/>
                <a:ea typeface="Dotum" panose="020B0600000101010101" pitchFamily="34" charset="-127"/>
                <a:cs typeface="Dotum" charset="-127"/>
              </a:rPr>
              <a:t>Stefania Donini, PhD candidate</a:t>
            </a:r>
          </a:p>
          <a:p>
            <a:pPr marL="0" lvl="0" indent="0">
              <a:lnSpc>
                <a:spcPct val="100000"/>
              </a:lnSpc>
              <a:spcBef>
                <a:spcPts val="0"/>
              </a:spcBef>
              <a:buNone/>
            </a:pPr>
            <a:r>
              <a:rPr lang="en-US" b="1" dirty="0">
                <a:latin typeface="Dotum" panose="020B0600000101010101" pitchFamily="34" charset="-127"/>
                <a:ea typeface="Dotum" panose="020B0600000101010101" pitchFamily="34" charset="-127"/>
                <a:cs typeface="Dotum" charset="-127"/>
              </a:rPr>
              <a:t>Guildhall School of Music and Drama</a:t>
            </a:r>
            <a:br>
              <a:rPr lang="en-US" b="1" dirty="0">
                <a:latin typeface="Dotum" panose="020B0600000101010101" pitchFamily="34" charset="-127"/>
                <a:ea typeface="Dotum" panose="020B0600000101010101" pitchFamily="34" charset="-127"/>
                <a:cs typeface="Dotum" charset="-127"/>
              </a:rPr>
            </a:br>
            <a:r>
              <a:rPr lang="en-US" b="1" dirty="0">
                <a:latin typeface="Dotum" panose="020B0600000101010101" pitchFamily="34" charset="-127"/>
                <a:ea typeface="Dotum" panose="020B0600000101010101" pitchFamily="34" charset="-127"/>
                <a:cs typeface="Dotum" charset="-127"/>
              </a:rPr>
              <a:t>Barbican – Guildhall studentship</a:t>
            </a:r>
          </a:p>
          <a:p>
            <a:pPr marL="0" lvl="0" indent="0">
              <a:lnSpc>
                <a:spcPct val="100000"/>
              </a:lnSpc>
              <a:spcBef>
                <a:spcPts val="0"/>
              </a:spcBef>
              <a:buNone/>
            </a:pPr>
            <a:endParaRPr lang="en-US" b="1" dirty="0">
              <a:latin typeface="Dotum" panose="020B0600000101010101" pitchFamily="34" charset="-127"/>
              <a:ea typeface="Dotum" panose="020B0600000101010101" pitchFamily="34" charset="-127"/>
              <a:cs typeface="Dotum" charset="-127"/>
            </a:endParaRPr>
          </a:p>
          <a:p>
            <a:pPr marL="0" lvl="0" indent="0">
              <a:lnSpc>
                <a:spcPct val="100000"/>
              </a:lnSpc>
              <a:spcBef>
                <a:spcPts val="0"/>
              </a:spcBef>
              <a:buNone/>
            </a:pPr>
            <a:r>
              <a:rPr lang="en-US" b="1" dirty="0">
                <a:latin typeface="Dotum" panose="020B0600000101010101" pitchFamily="34" charset="-127"/>
                <a:ea typeface="Dotum" panose="020B0600000101010101" pitchFamily="34" charset="-127"/>
                <a:cs typeface="Dotum" charset="-127"/>
              </a:rPr>
              <a:t>Visitor Studies Group conference </a:t>
            </a:r>
          </a:p>
          <a:p>
            <a:pPr marL="0" lvl="0" indent="0">
              <a:lnSpc>
                <a:spcPct val="100000"/>
              </a:lnSpc>
              <a:spcBef>
                <a:spcPts val="0"/>
              </a:spcBef>
              <a:buNone/>
            </a:pPr>
            <a:r>
              <a:rPr lang="en-GB" b="1" i="1" dirty="0">
                <a:latin typeface="Dotum" panose="020B0600000101010101" pitchFamily="34" charset="-127"/>
                <a:ea typeface="Dotum" panose="020B0600000101010101" pitchFamily="34" charset="-127"/>
              </a:rPr>
              <a:t>Co-Creating the Future: Participation and the Role of Visitor Studies</a:t>
            </a:r>
            <a:br>
              <a:rPr lang="en-US" b="1" dirty="0">
                <a:latin typeface="Dotum" panose="020B0600000101010101" pitchFamily="34" charset="-127"/>
                <a:ea typeface="Dotum" panose="020B0600000101010101" pitchFamily="34" charset="-127"/>
                <a:cs typeface="Dotum" charset="-127"/>
              </a:rPr>
            </a:br>
            <a:r>
              <a:rPr lang="en-US" b="1" dirty="0">
                <a:latin typeface="Dotum" panose="020B0600000101010101" pitchFamily="34" charset="-127"/>
                <a:ea typeface="Dotum" panose="020B0600000101010101" pitchFamily="34" charset="-127"/>
                <a:cs typeface="Dotum" charset="-127"/>
              </a:rPr>
              <a:t>5 – 6 March 2020, Museum of London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7" name="Rectangle 6"/>
          <p:cNvSpPr/>
          <p:nvPr/>
        </p:nvSpPr>
        <p:spPr>
          <a:xfrm>
            <a:off x="152721" y="6408413"/>
            <a:ext cx="4785032" cy="276999"/>
          </a:xfrm>
          <a:prstGeom prst="rect">
            <a:avLst/>
          </a:prstGeom>
        </p:spPr>
        <p:txBody>
          <a:bodyPr wrap="square">
            <a:spAutoFit/>
          </a:bodyPr>
          <a:lstStyle/>
          <a:p>
            <a:r>
              <a:rPr lang="en-US" sz="1200" dirty="0" err="1">
                <a:latin typeface="Dotum" charset="-127"/>
                <a:ea typeface="Dotum" charset="-127"/>
                <a:cs typeface="Dotum" charset="-127"/>
              </a:rPr>
              <a:t>Aernout</a:t>
            </a:r>
            <a:r>
              <a:rPr lang="en-US" sz="1200" dirty="0">
                <a:latin typeface="Dotum" charset="-127"/>
                <a:ea typeface="Dotum" charset="-127"/>
                <a:cs typeface="Dotum" charset="-127"/>
              </a:rPr>
              <a:t> </a:t>
            </a:r>
            <a:r>
              <a:rPr lang="en-US" sz="1200" dirty="0" err="1">
                <a:latin typeface="Dotum" charset="-127"/>
                <a:ea typeface="Dotum" charset="-127"/>
                <a:cs typeface="Dotum" charset="-127"/>
              </a:rPr>
              <a:t>Mik</a:t>
            </a:r>
            <a:r>
              <a:rPr lang="en-US" sz="1200" dirty="0">
                <a:latin typeface="Dotum" charset="-127"/>
                <a:ea typeface="Dotum" charset="-127"/>
                <a:cs typeface="Dotum" charset="-127"/>
              </a:rPr>
              <a:t>, ‘</a:t>
            </a:r>
            <a:r>
              <a:rPr lang="en-US" sz="1200" dirty="0" err="1">
                <a:latin typeface="Dotum" charset="-127"/>
                <a:ea typeface="Dotum" charset="-127"/>
                <a:cs typeface="Dotum" charset="-127"/>
              </a:rPr>
              <a:t>Communitas</a:t>
            </a:r>
            <a:r>
              <a:rPr lang="en-US" sz="1200" dirty="0">
                <a:latin typeface="Dotum" charset="-127"/>
                <a:ea typeface="Dotum" charset="-127"/>
                <a:cs typeface="Dotum" charset="-127"/>
              </a:rPr>
              <a:t>’ (2010) </a:t>
            </a:r>
            <a:r>
              <a:rPr lang="en-GB" sz="1200" dirty="0" err="1">
                <a:latin typeface="Dotum" charset="-127"/>
                <a:ea typeface="Dotum" charset="-127"/>
              </a:rPr>
              <a:t>Photographie</a:t>
            </a:r>
            <a:r>
              <a:rPr lang="en-GB" sz="1200" dirty="0">
                <a:latin typeface="Dotum" charset="-127"/>
                <a:ea typeface="Dotum" charset="-127"/>
              </a:rPr>
              <a:t> : Florian Braun</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35440" y="5074497"/>
            <a:ext cx="1601864" cy="106596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61404" y="4806549"/>
            <a:ext cx="1601864" cy="1601864"/>
          </a:xfrm>
          <a:prstGeom prst="rect">
            <a:avLst/>
          </a:prstGeom>
        </p:spPr>
      </p:pic>
    </p:spTree>
    <p:extLst>
      <p:ext uri="{BB962C8B-B14F-4D97-AF65-F5344CB8AC3E}">
        <p14:creationId xmlns:p14="http://schemas.microsoft.com/office/powerpoint/2010/main" val="1928967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20" y="10"/>
            <a:ext cx="4003019" cy="3388883"/>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a:ext>
            </a:extLst>
          </a:blip>
          <a:srcRect b="-3"/>
          <a:stretch/>
        </p:blipFill>
        <p:spPr>
          <a:xfrm>
            <a:off x="4094479" y="10"/>
            <a:ext cx="4014047" cy="338327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a:ext>
            </a:extLst>
          </a:blip>
          <a:srcRect b="-3"/>
          <a:stretch/>
        </p:blipFill>
        <p:spPr>
          <a:xfrm>
            <a:off x="8188960" y="10"/>
            <a:ext cx="4003039" cy="338327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a:ext>
            </a:extLst>
          </a:blip>
          <a:srcRect b="-4"/>
          <a:stretch/>
        </p:blipFill>
        <p:spPr>
          <a:xfrm>
            <a:off x="20" y="3469102"/>
            <a:ext cx="4003019" cy="3388893"/>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a:ext>
            </a:extLst>
          </a:blip>
          <a:srcRect b="-4"/>
          <a:stretch/>
        </p:blipFill>
        <p:spPr>
          <a:xfrm>
            <a:off x="4094479" y="3469102"/>
            <a:ext cx="4014047" cy="3383280"/>
          </a:xfrm>
          <a:prstGeom prst="rect">
            <a:avLst/>
          </a:prstGeom>
        </p:spPr>
      </p:pic>
      <p:pic>
        <p:nvPicPr>
          <p:cNvPr id="2" name="Picture 1"/>
          <p:cNvPicPr>
            <a:picLocks noChangeAspect="1"/>
          </p:cNvPicPr>
          <p:nvPr/>
        </p:nvPicPr>
        <p:blipFill rotWithShape="1">
          <a:blip r:embed="rId8">
            <a:extLst>
              <a:ext uri="{28A0092B-C50C-407E-A947-70E740481C1C}">
                <a14:useLocalDpi xmlns:a14="http://schemas.microsoft.com/office/drawing/2010/main"/>
              </a:ext>
            </a:extLst>
          </a:blip>
          <a:srcRect b="-4"/>
          <a:stretch/>
        </p:blipFill>
        <p:spPr>
          <a:xfrm>
            <a:off x="8199966" y="3469102"/>
            <a:ext cx="3992034" cy="3388893"/>
          </a:xfrm>
          <a:prstGeom prst="rect">
            <a:avLst/>
          </a:prstGeom>
        </p:spPr>
      </p:pic>
      <p:sp>
        <p:nvSpPr>
          <p:cNvPr id="5" name="Rectangle 4">
            <a:extLst>
              <a:ext uri="{FF2B5EF4-FFF2-40B4-BE49-F238E27FC236}">
                <a16:creationId xmlns:a16="http://schemas.microsoft.com/office/drawing/2014/main" id="{176867F6-5502-7C4C-A45D-F558A5D749C7}"/>
              </a:ext>
            </a:extLst>
          </p:cNvPr>
          <p:cNvSpPr/>
          <p:nvPr/>
        </p:nvSpPr>
        <p:spPr>
          <a:xfrm>
            <a:off x="-2752" y="6267969"/>
            <a:ext cx="3997536" cy="560603"/>
          </a:xfrm>
          <a:prstGeom prst="rect">
            <a:avLst/>
          </a:prstGeom>
        </p:spPr>
        <p:txBody>
          <a:bodyPr wrap="square">
            <a:spAutoFit/>
          </a:bodyPr>
          <a:lstStyle/>
          <a:p>
            <a:pPr>
              <a:lnSpc>
                <a:spcPct val="150000"/>
              </a:lnSpc>
              <a:spcAft>
                <a:spcPts val="0"/>
              </a:spcAft>
            </a:pPr>
            <a:r>
              <a:rPr lang="en-GB" sz="1100" dirty="0">
                <a:solidFill>
                  <a:schemeClr val="bg1"/>
                </a:solidFill>
                <a:latin typeface="Dotum" panose="020B0600000101010101" pitchFamily="34" charset="-127"/>
                <a:ea typeface="Dotum" panose="020B0600000101010101" pitchFamily="34" charset="-127"/>
                <a:cs typeface="Times New Roman" panose="02020603050405020304" pitchFamily="18" charset="0"/>
              </a:rPr>
              <a:t>Rajasthan Heritage Brass Band, Station to Station, Barbican Centre (June 2015)</a:t>
            </a:r>
          </a:p>
        </p:txBody>
      </p:sp>
      <p:sp>
        <p:nvSpPr>
          <p:cNvPr id="9" name="Rectangle 8">
            <a:extLst>
              <a:ext uri="{FF2B5EF4-FFF2-40B4-BE49-F238E27FC236}">
                <a16:creationId xmlns:a16="http://schemas.microsoft.com/office/drawing/2014/main" id="{9DFE5559-19B1-CB4F-8628-D1E7996D8D4B}"/>
              </a:ext>
            </a:extLst>
          </p:cNvPr>
          <p:cNvSpPr/>
          <p:nvPr/>
        </p:nvSpPr>
        <p:spPr>
          <a:xfrm>
            <a:off x="4094480" y="6394926"/>
            <a:ext cx="3715396" cy="306687"/>
          </a:xfrm>
          <a:prstGeom prst="rect">
            <a:avLst/>
          </a:prstGeom>
        </p:spPr>
        <p:txBody>
          <a:bodyPr wrap="square">
            <a:spAutoFit/>
          </a:bodyPr>
          <a:lstStyle/>
          <a:p>
            <a:pPr>
              <a:lnSpc>
                <a:spcPct val="150000"/>
              </a:lnSpc>
              <a:spcAft>
                <a:spcPts val="0"/>
              </a:spcAft>
            </a:pPr>
            <a:r>
              <a:rPr lang="en-GB" sz="1100" dirty="0">
                <a:solidFill>
                  <a:schemeClr val="bg1"/>
                </a:solidFill>
                <a:latin typeface="Dotum" panose="020B0600000101010101" pitchFamily="34" charset="-127"/>
                <a:ea typeface="Dotum" panose="020B0600000101010101" pitchFamily="34" charset="-127"/>
                <a:cs typeface="Times New Roman" panose="02020603050405020304" pitchFamily="18" charset="0"/>
              </a:rPr>
              <a:t>Ivo Van Hove, Roman Tragedies, BC, 2017</a:t>
            </a:r>
          </a:p>
        </p:txBody>
      </p:sp>
      <p:sp>
        <p:nvSpPr>
          <p:cNvPr id="10" name="Rectangle 9">
            <a:extLst>
              <a:ext uri="{FF2B5EF4-FFF2-40B4-BE49-F238E27FC236}">
                <a16:creationId xmlns:a16="http://schemas.microsoft.com/office/drawing/2014/main" id="{C5F355B0-70E1-6D4B-998E-1516D89AE593}"/>
              </a:ext>
            </a:extLst>
          </p:cNvPr>
          <p:cNvSpPr/>
          <p:nvPr/>
        </p:nvSpPr>
        <p:spPr>
          <a:xfrm>
            <a:off x="4246880" y="6547326"/>
            <a:ext cx="3715396" cy="306687"/>
          </a:xfrm>
          <a:prstGeom prst="rect">
            <a:avLst/>
          </a:prstGeom>
        </p:spPr>
        <p:txBody>
          <a:bodyPr wrap="square">
            <a:spAutoFit/>
          </a:bodyPr>
          <a:lstStyle/>
          <a:p>
            <a:pPr>
              <a:lnSpc>
                <a:spcPct val="150000"/>
              </a:lnSpc>
              <a:spcAft>
                <a:spcPts val="0"/>
              </a:spcAft>
            </a:pPr>
            <a:r>
              <a:rPr lang="en-GB" sz="1100" dirty="0">
                <a:solidFill>
                  <a:schemeClr val="bg1"/>
                </a:solidFill>
                <a:latin typeface="Dotum" panose="020B0600000101010101" pitchFamily="34" charset="-127"/>
                <a:ea typeface="Dotum" panose="020B0600000101010101" pitchFamily="34" charset="-127"/>
                <a:cs typeface="Times New Roman" panose="02020603050405020304" pitchFamily="18" charset="0"/>
              </a:rPr>
              <a:t>Ivo Van Hove, Roman Tragedies, BC, 2017</a:t>
            </a:r>
          </a:p>
        </p:txBody>
      </p:sp>
      <p:sp>
        <p:nvSpPr>
          <p:cNvPr id="11" name="Rectangle 10">
            <a:extLst>
              <a:ext uri="{FF2B5EF4-FFF2-40B4-BE49-F238E27FC236}">
                <a16:creationId xmlns:a16="http://schemas.microsoft.com/office/drawing/2014/main" id="{CE7BD551-674A-4744-B54F-294E8850C0F5}"/>
              </a:ext>
            </a:extLst>
          </p:cNvPr>
          <p:cNvSpPr/>
          <p:nvPr/>
        </p:nvSpPr>
        <p:spPr>
          <a:xfrm>
            <a:off x="8291407" y="6423085"/>
            <a:ext cx="3715396" cy="306687"/>
          </a:xfrm>
          <a:prstGeom prst="rect">
            <a:avLst/>
          </a:prstGeom>
        </p:spPr>
        <p:txBody>
          <a:bodyPr wrap="square">
            <a:spAutoFit/>
          </a:bodyPr>
          <a:lstStyle/>
          <a:p>
            <a:pPr>
              <a:lnSpc>
                <a:spcPct val="150000"/>
              </a:lnSpc>
              <a:spcAft>
                <a:spcPts val="0"/>
              </a:spcAft>
            </a:pPr>
            <a:r>
              <a:rPr lang="en-GB" sz="1100" dirty="0">
                <a:solidFill>
                  <a:schemeClr val="bg1"/>
                </a:solidFill>
                <a:latin typeface="Dotum" panose="020B0600000101010101" pitchFamily="34" charset="-127"/>
                <a:ea typeface="Dotum" panose="020B0600000101010101" pitchFamily="34" charset="-127"/>
                <a:cs typeface="Times New Roman" panose="02020603050405020304" pitchFamily="18" charset="0"/>
              </a:rPr>
              <a:t>Barbican Art Gallery</a:t>
            </a:r>
          </a:p>
        </p:txBody>
      </p:sp>
      <p:sp>
        <p:nvSpPr>
          <p:cNvPr id="12" name="Rectangle 11">
            <a:extLst>
              <a:ext uri="{FF2B5EF4-FFF2-40B4-BE49-F238E27FC236}">
                <a16:creationId xmlns:a16="http://schemas.microsoft.com/office/drawing/2014/main" id="{6841EF4D-4429-5544-9D07-8DC70605FDC8}"/>
              </a:ext>
            </a:extLst>
          </p:cNvPr>
          <p:cNvSpPr/>
          <p:nvPr/>
        </p:nvSpPr>
        <p:spPr>
          <a:xfrm>
            <a:off x="4094480" y="2961907"/>
            <a:ext cx="3715396" cy="306687"/>
          </a:xfrm>
          <a:prstGeom prst="rect">
            <a:avLst/>
          </a:prstGeom>
        </p:spPr>
        <p:txBody>
          <a:bodyPr wrap="square">
            <a:spAutoFit/>
          </a:bodyPr>
          <a:lstStyle/>
          <a:p>
            <a:pPr>
              <a:lnSpc>
                <a:spcPct val="150000"/>
              </a:lnSpc>
              <a:spcAft>
                <a:spcPts val="0"/>
              </a:spcAft>
            </a:pPr>
            <a:r>
              <a:rPr lang="en-GB" sz="1100" dirty="0">
                <a:solidFill>
                  <a:schemeClr val="bg1"/>
                </a:solidFill>
                <a:latin typeface="Dotum" panose="020B0600000101010101" pitchFamily="34" charset="-127"/>
                <a:ea typeface="Dotum" panose="020B0600000101010101" pitchFamily="34" charset="-127"/>
                <a:cs typeface="Times New Roman" panose="02020603050405020304" pitchFamily="18" charset="0"/>
              </a:rPr>
              <a:t>Barbican Concert Hall</a:t>
            </a:r>
          </a:p>
        </p:txBody>
      </p:sp>
      <p:sp>
        <p:nvSpPr>
          <p:cNvPr id="13" name="Rectangle 12">
            <a:extLst>
              <a:ext uri="{FF2B5EF4-FFF2-40B4-BE49-F238E27FC236}">
                <a16:creationId xmlns:a16="http://schemas.microsoft.com/office/drawing/2014/main" id="{1E296CE5-B675-4B40-AFCD-F897DB2DAA32}"/>
              </a:ext>
            </a:extLst>
          </p:cNvPr>
          <p:cNvSpPr/>
          <p:nvPr/>
        </p:nvSpPr>
        <p:spPr>
          <a:xfrm>
            <a:off x="8188960" y="2986567"/>
            <a:ext cx="3715396" cy="306687"/>
          </a:xfrm>
          <a:prstGeom prst="rect">
            <a:avLst/>
          </a:prstGeom>
        </p:spPr>
        <p:txBody>
          <a:bodyPr wrap="square">
            <a:spAutoFit/>
          </a:bodyPr>
          <a:lstStyle/>
          <a:p>
            <a:pPr>
              <a:lnSpc>
                <a:spcPct val="150000"/>
              </a:lnSpc>
              <a:spcAft>
                <a:spcPts val="0"/>
              </a:spcAft>
            </a:pPr>
            <a:r>
              <a:rPr lang="en-GB" sz="1100" dirty="0">
                <a:solidFill>
                  <a:schemeClr val="bg1"/>
                </a:solidFill>
                <a:latin typeface="Dotum" panose="020B0600000101010101" pitchFamily="34" charset="-127"/>
                <a:ea typeface="Dotum" panose="020B0600000101010101" pitchFamily="34" charset="-127"/>
                <a:cs typeface="Times New Roman" panose="02020603050405020304" pitchFamily="18" charset="0"/>
              </a:rPr>
              <a:t>Barbican Foyers</a:t>
            </a:r>
          </a:p>
        </p:txBody>
      </p:sp>
      <p:sp>
        <p:nvSpPr>
          <p:cNvPr id="14" name="Rectangle 13">
            <a:extLst>
              <a:ext uri="{FF2B5EF4-FFF2-40B4-BE49-F238E27FC236}">
                <a16:creationId xmlns:a16="http://schemas.microsoft.com/office/drawing/2014/main" id="{FD3E4167-B397-154F-A20A-180EF5BCA834}"/>
              </a:ext>
            </a:extLst>
          </p:cNvPr>
          <p:cNvSpPr/>
          <p:nvPr/>
        </p:nvSpPr>
        <p:spPr>
          <a:xfrm>
            <a:off x="0" y="2926222"/>
            <a:ext cx="3806836" cy="430887"/>
          </a:xfrm>
          <a:prstGeom prst="rect">
            <a:avLst/>
          </a:prstGeom>
        </p:spPr>
        <p:txBody>
          <a:bodyPr wrap="square">
            <a:spAutoFit/>
          </a:bodyPr>
          <a:lstStyle/>
          <a:p>
            <a:r>
              <a:rPr lang="en-GB" sz="1100" dirty="0">
                <a:solidFill>
                  <a:schemeClr val="bg1"/>
                </a:solidFill>
                <a:latin typeface="Dotum" panose="020B0600000101010101" pitchFamily="34" charset="-127"/>
                <a:ea typeface="Dotum" panose="020B0600000101010101" pitchFamily="34" charset="-127"/>
              </a:rPr>
              <a:t>Alex Mead and Jack Wates: Find Yourself, Barbican Foyers, 2017</a:t>
            </a:r>
            <a:endParaRPr lang="en-US" sz="1100" dirty="0">
              <a:solidFill>
                <a:schemeClr val="bg1"/>
              </a:solidFill>
              <a:latin typeface="Dotum" panose="020B0600000101010101" pitchFamily="34" charset="-127"/>
              <a:ea typeface="Dotum" panose="020B0600000101010101" pitchFamily="34" charset="-127"/>
            </a:endParaRPr>
          </a:p>
        </p:txBody>
      </p:sp>
    </p:spTree>
    <p:extLst>
      <p:ext uri="{BB962C8B-B14F-4D97-AF65-F5344CB8AC3E}">
        <p14:creationId xmlns:p14="http://schemas.microsoft.com/office/powerpoint/2010/main" val="444370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5" y="522514"/>
            <a:ext cx="10738759" cy="6041571"/>
          </a:xfrm>
        </p:spPr>
        <p:txBody>
          <a:bodyPr>
            <a:normAutofit fontScale="90000"/>
          </a:bodyPr>
          <a:lstStyle/>
          <a:p>
            <a:br>
              <a:rPr lang="en-US" sz="4800" b="1" dirty="0">
                <a:solidFill>
                  <a:srgbClr val="C00000"/>
                </a:solidFill>
                <a:latin typeface="Dotum" charset="-127"/>
                <a:ea typeface="Dotum" charset="-127"/>
                <a:cs typeface="Dotum" charset="-127"/>
              </a:rPr>
            </a:br>
            <a:r>
              <a:rPr lang="en-US" sz="4800" dirty="0">
                <a:solidFill>
                  <a:srgbClr val="C00000"/>
                </a:solidFill>
                <a:latin typeface="Dotum" charset="-127"/>
                <a:ea typeface="Dotum" charset="-127"/>
                <a:cs typeface="Dotum" charset="-127"/>
              </a:rPr>
              <a:t>How do arts institutions think about audiences and participation, through </a:t>
            </a:r>
            <a:r>
              <a:rPr lang="it-IT" sz="4800" dirty="0" err="1">
                <a:solidFill>
                  <a:srgbClr val="C00000"/>
                </a:solidFill>
                <a:latin typeface="Dotum" charset="-127"/>
                <a:ea typeface="Dotum" charset="-127"/>
                <a:cs typeface="Dotum" charset="-127"/>
              </a:rPr>
              <a:t>institutional</a:t>
            </a:r>
            <a:r>
              <a:rPr lang="it-IT" sz="4800" dirty="0">
                <a:solidFill>
                  <a:srgbClr val="C00000"/>
                </a:solidFill>
                <a:latin typeface="Dotum" charset="-127"/>
                <a:ea typeface="Dotum" charset="-127"/>
                <a:cs typeface="Dotum" charset="-127"/>
              </a:rPr>
              <a:t> </a:t>
            </a:r>
            <a:r>
              <a:rPr lang="it-IT" sz="4800" dirty="0" err="1">
                <a:solidFill>
                  <a:srgbClr val="C00000"/>
                </a:solidFill>
                <a:latin typeface="Dotum" charset="-127"/>
                <a:ea typeface="Dotum" charset="-127"/>
                <a:cs typeface="Dotum" charset="-127"/>
              </a:rPr>
              <a:t>policies</a:t>
            </a:r>
            <a:r>
              <a:rPr lang="it-IT" sz="4800" dirty="0">
                <a:solidFill>
                  <a:srgbClr val="C00000"/>
                </a:solidFill>
                <a:latin typeface="Dotum" charset="-127"/>
                <a:ea typeface="Dotum" charset="-127"/>
                <a:cs typeface="Dotum" charset="-127"/>
              </a:rPr>
              <a:t>, </a:t>
            </a:r>
            <a:r>
              <a:rPr lang="it-IT" sz="4800" dirty="0" err="1">
                <a:solidFill>
                  <a:srgbClr val="C00000"/>
                </a:solidFill>
                <a:latin typeface="Dotum" charset="-127"/>
                <a:ea typeface="Dotum" charset="-127"/>
                <a:cs typeface="Dotum" charset="-127"/>
              </a:rPr>
              <a:t>spatial</a:t>
            </a:r>
            <a:r>
              <a:rPr lang="it-IT" sz="4800" dirty="0">
                <a:solidFill>
                  <a:srgbClr val="C00000"/>
                </a:solidFill>
                <a:latin typeface="Dotum" charset="-127"/>
                <a:ea typeface="Dotum" charset="-127"/>
                <a:cs typeface="Dotum" charset="-127"/>
              </a:rPr>
              <a:t> </a:t>
            </a:r>
            <a:r>
              <a:rPr lang="it-IT" sz="4800" dirty="0" err="1">
                <a:solidFill>
                  <a:srgbClr val="C00000"/>
                </a:solidFill>
                <a:latin typeface="Dotum" charset="-127"/>
                <a:ea typeface="Dotum" charset="-127"/>
                <a:cs typeface="Dotum" charset="-127"/>
              </a:rPr>
              <a:t>strategies</a:t>
            </a:r>
            <a:r>
              <a:rPr lang="it-IT" sz="4800" dirty="0">
                <a:solidFill>
                  <a:srgbClr val="C00000"/>
                </a:solidFill>
                <a:latin typeface="Dotum" charset="-127"/>
                <a:ea typeface="Dotum" charset="-127"/>
                <a:cs typeface="Dotum" charset="-127"/>
              </a:rPr>
              <a:t> and public </a:t>
            </a:r>
            <a:r>
              <a:rPr lang="it-IT" sz="4800" dirty="0" err="1">
                <a:solidFill>
                  <a:srgbClr val="C00000"/>
                </a:solidFill>
                <a:latin typeface="Dotum" charset="-127"/>
                <a:ea typeface="Dotum" charset="-127"/>
                <a:cs typeface="Dotum" charset="-127"/>
              </a:rPr>
              <a:t>programming</a:t>
            </a:r>
            <a:r>
              <a:rPr lang="it-IT" sz="4800" dirty="0">
                <a:solidFill>
                  <a:srgbClr val="C00000"/>
                </a:solidFill>
                <a:latin typeface="Dotum" charset="-127"/>
                <a:ea typeface="Dotum" charset="-127"/>
                <a:cs typeface="Dotum" charset="-127"/>
              </a:rPr>
              <a:t>?</a:t>
            </a:r>
            <a:br>
              <a:rPr lang="it-IT" sz="4800" dirty="0">
                <a:solidFill>
                  <a:srgbClr val="C00000"/>
                </a:solidFill>
                <a:latin typeface="Dotum" charset="-127"/>
                <a:ea typeface="Dotum" charset="-127"/>
                <a:cs typeface="Dotum" charset="-127"/>
              </a:rPr>
            </a:br>
            <a:br>
              <a:rPr lang="it-IT" sz="4800" dirty="0">
                <a:solidFill>
                  <a:srgbClr val="C00000"/>
                </a:solidFill>
                <a:latin typeface="Dotum" charset="-127"/>
                <a:ea typeface="Dotum" charset="-127"/>
                <a:cs typeface="Dotum" charset="-127"/>
              </a:rPr>
            </a:br>
            <a:r>
              <a:rPr lang="it-IT" sz="4800" dirty="0">
                <a:solidFill>
                  <a:srgbClr val="C00000"/>
                </a:solidFill>
                <a:latin typeface="Dotum" charset="-127"/>
                <a:ea typeface="Dotum" charset="-127"/>
                <a:cs typeface="Dotum" charset="-127"/>
              </a:rPr>
              <a:t>How are </a:t>
            </a:r>
            <a:r>
              <a:rPr lang="it-IT" sz="4800" dirty="0" err="1">
                <a:solidFill>
                  <a:srgbClr val="C00000"/>
                </a:solidFill>
                <a:latin typeface="Dotum" charset="-127"/>
                <a:ea typeface="Dotum" charset="-127"/>
                <a:cs typeface="Dotum" charset="-127"/>
              </a:rPr>
              <a:t>these</a:t>
            </a:r>
            <a:r>
              <a:rPr lang="it-IT" sz="4800" dirty="0">
                <a:solidFill>
                  <a:srgbClr val="C00000"/>
                </a:solidFill>
                <a:latin typeface="Dotum" charset="-127"/>
                <a:ea typeface="Dotum" charset="-127"/>
                <a:cs typeface="Dotum" charset="-127"/>
              </a:rPr>
              <a:t> </a:t>
            </a:r>
            <a:r>
              <a:rPr lang="it-IT" sz="4800" dirty="0" err="1">
                <a:solidFill>
                  <a:srgbClr val="C00000"/>
                </a:solidFill>
                <a:latin typeface="Dotum" charset="-127"/>
                <a:ea typeface="Dotum" charset="-127"/>
                <a:cs typeface="Dotum" charset="-127"/>
              </a:rPr>
              <a:t>policies</a:t>
            </a:r>
            <a:r>
              <a:rPr lang="it-IT" sz="4800" dirty="0">
                <a:solidFill>
                  <a:srgbClr val="C00000"/>
                </a:solidFill>
                <a:latin typeface="Dotum" charset="-127"/>
                <a:ea typeface="Dotum" charset="-127"/>
                <a:cs typeface="Dotum" charset="-127"/>
              </a:rPr>
              <a:t>, </a:t>
            </a:r>
            <a:r>
              <a:rPr lang="it-IT" sz="4800" dirty="0" err="1">
                <a:solidFill>
                  <a:srgbClr val="C00000"/>
                </a:solidFill>
                <a:latin typeface="Dotum" charset="-127"/>
                <a:ea typeface="Dotum" charset="-127"/>
                <a:cs typeface="Dotum" charset="-127"/>
              </a:rPr>
              <a:t>strategies</a:t>
            </a:r>
            <a:r>
              <a:rPr lang="it-IT" sz="4800" dirty="0">
                <a:solidFill>
                  <a:srgbClr val="C00000"/>
                </a:solidFill>
                <a:latin typeface="Dotum" charset="-127"/>
                <a:ea typeface="Dotum" charset="-127"/>
                <a:cs typeface="Dotum" charset="-127"/>
              </a:rPr>
              <a:t> and </a:t>
            </a:r>
            <a:r>
              <a:rPr lang="it-IT" sz="4800" dirty="0" err="1">
                <a:solidFill>
                  <a:srgbClr val="C00000"/>
                </a:solidFill>
                <a:latin typeface="Dotum" charset="-127"/>
                <a:ea typeface="Dotum" charset="-127"/>
                <a:cs typeface="Dotum" charset="-127"/>
              </a:rPr>
              <a:t>programmes</a:t>
            </a:r>
            <a:r>
              <a:rPr lang="it-IT" sz="4800" dirty="0">
                <a:solidFill>
                  <a:srgbClr val="C00000"/>
                </a:solidFill>
                <a:latin typeface="Dotum" charset="-127"/>
                <a:ea typeface="Dotum" charset="-127"/>
                <a:cs typeface="Dotum" charset="-127"/>
              </a:rPr>
              <a:t> </a:t>
            </a:r>
            <a:r>
              <a:rPr lang="it-IT" sz="4800" dirty="0" err="1">
                <a:solidFill>
                  <a:srgbClr val="C00000"/>
                </a:solidFill>
                <a:latin typeface="Dotum" charset="-127"/>
                <a:ea typeface="Dotum" charset="-127"/>
                <a:cs typeface="Dotum" charset="-127"/>
              </a:rPr>
              <a:t>mediated</a:t>
            </a:r>
            <a:r>
              <a:rPr lang="it-IT" sz="4800" dirty="0">
                <a:solidFill>
                  <a:srgbClr val="C00000"/>
                </a:solidFill>
                <a:latin typeface="Dotum" charset="-127"/>
                <a:ea typeface="Dotum" charset="-127"/>
                <a:cs typeface="Dotum" charset="-127"/>
              </a:rPr>
              <a:t> ‘on the </a:t>
            </a:r>
            <a:r>
              <a:rPr lang="it-IT" sz="4800" dirty="0" err="1">
                <a:solidFill>
                  <a:srgbClr val="C00000"/>
                </a:solidFill>
                <a:latin typeface="Dotum" charset="-127"/>
                <a:ea typeface="Dotum" charset="-127"/>
                <a:cs typeface="Dotum" charset="-127"/>
              </a:rPr>
              <a:t>ground</a:t>
            </a:r>
            <a:r>
              <a:rPr lang="it-IT" sz="4800" dirty="0">
                <a:solidFill>
                  <a:srgbClr val="C00000"/>
                </a:solidFill>
                <a:latin typeface="Dotum" charset="-127"/>
                <a:ea typeface="Dotum" charset="-127"/>
                <a:cs typeface="Dotum" charset="-127"/>
              </a:rPr>
              <a:t>’ by front of </a:t>
            </a:r>
            <a:r>
              <a:rPr lang="it-IT" sz="4800" dirty="0" err="1">
                <a:solidFill>
                  <a:srgbClr val="C00000"/>
                </a:solidFill>
                <a:latin typeface="Dotum" charset="-127"/>
                <a:ea typeface="Dotum" charset="-127"/>
                <a:cs typeface="Dotum" charset="-127"/>
              </a:rPr>
              <a:t>house</a:t>
            </a:r>
            <a:r>
              <a:rPr lang="it-IT" sz="4800" dirty="0">
                <a:solidFill>
                  <a:srgbClr val="C00000"/>
                </a:solidFill>
                <a:latin typeface="Dotum" charset="-127"/>
                <a:ea typeface="Dotum" charset="-127"/>
                <a:cs typeface="Dotum" charset="-127"/>
              </a:rPr>
              <a:t> staff and audience </a:t>
            </a:r>
            <a:r>
              <a:rPr lang="it-IT" sz="4800" dirty="0" err="1">
                <a:solidFill>
                  <a:srgbClr val="C00000"/>
                </a:solidFill>
                <a:latin typeface="Dotum" charset="-127"/>
                <a:ea typeface="Dotum" charset="-127"/>
                <a:cs typeface="Dotum" charset="-127"/>
              </a:rPr>
              <a:t>members</a:t>
            </a:r>
            <a:r>
              <a:rPr lang="it-IT" sz="4800" dirty="0">
                <a:solidFill>
                  <a:srgbClr val="C00000"/>
                </a:solidFill>
                <a:latin typeface="Dotum" charset="-127"/>
                <a:ea typeface="Dotum" charset="-127"/>
                <a:cs typeface="Dotum" charset="-127"/>
              </a:rPr>
              <a:t>?</a:t>
            </a:r>
            <a:br>
              <a:rPr lang="it-IT" sz="4800" b="1" dirty="0">
                <a:solidFill>
                  <a:srgbClr val="C00000"/>
                </a:solidFill>
                <a:latin typeface="Dotum" charset="-127"/>
                <a:ea typeface="Dotum" charset="-127"/>
                <a:cs typeface="Dotum" charset="-127"/>
              </a:rPr>
            </a:br>
            <a:endParaRPr lang="en-US" sz="4800" b="1" dirty="0">
              <a:solidFill>
                <a:srgbClr val="C00000"/>
              </a:solidFill>
              <a:latin typeface="Dotum" charset="-127"/>
              <a:ea typeface="Dotum" charset="-127"/>
              <a:cs typeface="Dotum" charset="-127"/>
            </a:endParaRPr>
          </a:p>
        </p:txBody>
      </p:sp>
    </p:spTree>
    <p:extLst>
      <p:ext uri="{BB962C8B-B14F-4D97-AF65-F5344CB8AC3E}">
        <p14:creationId xmlns:p14="http://schemas.microsoft.com/office/powerpoint/2010/main" val="2980029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2427"/>
            <a:ext cx="10515600" cy="1325563"/>
          </a:xfrm>
        </p:spPr>
        <p:txBody>
          <a:bodyPr>
            <a:normAutofit/>
          </a:bodyPr>
          <a:lstStyle/>
          <a:p>
            <a:r>
              <a:rPr lang="en-US" sz="4000" b="1" dirty="0">
                <a:solidFill>
                  <a:srgbClr val="C00000"/>
                </a:solidFill>
                <a:latin typeface="Dotum" charset="-127"/>
                <a:ea typeface="Dotum" charset="-127"/>
                <a:cs typeface="Dotum" charset="-127"/>
              </a:rPr>
              <a:t>Qualitative data collection </a:t>
            </a:r>
          </a:p>
        </p:txBody>
      </p:sp>
      <p:sp>
        <p:nvSpPr>
          <p:cNvPr id="3" name="Content Placeholder 2"/>
          <p:cNvSpPr>
            <a:spLocks noGrp="1"/>
          </p:cNvSpPr>
          <p:nvPr>
            <p:ph idx="1"/>
          </p:nvPr>
        </p:nvSpPr>
        <p:spPr>
          <a:xfrm>
            <a:off x="838200" y="1437990"/>
            <a:ext cx="10515600" cy="5189797"/>
          </a:xfrm>
        </p:spPr>
        <p:txBody>
          <a:bodyPr>
            <a:noAutofit/>
          </a:bodyPr>
          <a:lstStyle/>
          <a:p>
            <a:r>
              <a:rPr lang="en-US" dirty="0">
                <a:latin typeface="Dotum" charset="-127"/>
                <a:ea typeface="Dotum" charset="-127"/>
                <a:cs typeface="Dotum" charset="-127"/>
              </a:rPr>
              <a:t>Two </a:t>
            </a:r>
            <a:r>
              <a:rPr lang="en-US" b="1" dirty="0">
                <a:latin typeface="Dotum" charset="-127"/>
                <a:ea typeface="Dotum" charset="-127"/>
                <a:cs typeface="Dotum" charset="-127"/>
              </a:rPr>
              <a:t>semi-structured interview studies </a:t>
            </a:r>
            <a:r>
              <a:rPr lang="en-US" dirty="0">
                <a:latin typeface="Dotum" charset="-127"/>
                <a:ea typeface="Dotum" charset="-127"/>
                <a:cs typeface="Dotum" charset="-127"/>
              </a:rPr>
              <a:t>with Barbican staff: </a:t>
            </a:r>
            <a:br>
              <a:rPr lang="en-US" dirty="0">
                <a:latin typeface="Dotum" charset="-127"/>
                <a:ea typeface="Dotum" charset="-127"/>
                <a:cs typeface="Dotum" charset="-127"/>
              </a:rPr>
            </a:br>
            <a:br>
              <a:rPr lang="en-US" dirty="0">
                <a:latin typeface="Dotum" charset="-127"/>
                <a:ea typeface="Dotum" charset="-127"/>
                <a:cs typeface="Dotum" charset="-127"/>
              </a:rPr>
            </a:br>
            <a:r>
              <a:rPr lang="en-US" dirty="0">
                <a:latin typeface="Dotum" charset="-127"/>
                <a:ea typeface="Dotum" charset="-127"/>
                <a:cs typeface="Dotum" charset="-127"/>
              </a:rPr>
              <a:t>1. </a:t>
            </a:r>
            <a:r>
              <a:rPr lang="en-US" b="1" dirty="0">
                <a:latin typeface="Dotum" charset="-127"/>
                <a:ea typeface="Dotum" charset="-127"/>
                <a:cs typeface="Dotum" charset="-127"/>
              </a:rPr>
              <a:t>FOH staff members (12 interviews) </a:t>
            </a:r>
            <a:r>
              <a:rPr lang="en-US" dirty="0">
                <a:latin typeface="Dotum" charset="-127"/>
                <a:ea typeface="Dotum" charset="-127"/>
                <a:cs typeface="Dotum" charset="-127"/>
              </a:rPr>
              <a:t>on Foyers and venue/audience management</a:t>
            </a:r>
            <a:br>
              <a:rPr lang="en-US" dirty="0">
                <a:latin typeface="Dotum" charset="-127"/>
                <a:ea typeface="Dotum" charset="-127"/>
                <a:cs typeface="Dotum" charset="-127"/>
              </a:rPr>
            </a:br>
            <a:br>
              <a:rPr lang="en-US" dirty="0">
                <a:latin typeface="Dotum" charset="-127"/>
                <a:ea typeface="Dotum" charset="-127"/>
                <a:cs typeface="Dotum" charset="-127"/>
              </a:rPr>
            </a:br>
            <a:r>
              <a:rPr lang="en-US" dirty="0">
                <a:latin typeface="Dotum" charset="-127"/>
                <a:ea typeface="Dotum" charset="-127"/>
                <a:cs typeface="Dotum" charset="-127"/>
              </a:rPr>
              <a:t>2. </a:t>
            </a:r>
            <a:r>
              <a:rPr lang="en-US" b="1" dirty="0">
                <a:latin typeface="Dotum" charset="-127"/>
                <a:ea typeface="Dotum" charset="-127"/>
                <a:cs typeface="Dotum" charset="-127"/>
              </a:rPr>
              <a:t>Managers across departments (18 interviews)</a:t>
            </a:r>
            <a:r>
              <a:rPr lang="en-US" dirty="0">
                <a:latin typeface="Dotum" charset="-127"/>
                <a:ea typeface="Dotum" charset="-127"/>
                <a:cs typeface="Dotum" charset="-127"/>
              </a:rPr>
              <a:t> from Marketing to Arts Programming, Creative Learning, Buildings &amp; Operations on audience strategies and policies</a:t>
            </a:r>
            <a:br>
              <a:rPr lang="en-US" dirty="0">
                <a:latin typeface="Dotum" charset="-127"/>
                <a:ea typeface="Dotum" charset="-127"/>
                <a:cs typeface="Dotum" charset="-127"/>
              </a:rPr>
            </a:br>
            <a:endParaRPr lang="en-US" dirty="0">
              <a:latin typeface="Dotum" charset="-127"/>
              <a:ea typeface="Dotum" charset="-127"/>
              <a:cs typeface="Dotum" charset="-127"/>
            </a:endParaRPr>
          </a:p>
          <a:p>
            <a:r>
              <a:rPr lang="en-US" b="1" dirty="0">
                <a:latin typeface="Dotum" charset="-127"/>
                <a:ea typeface="Dotum" charset="-127"/>
                <a:cs typeface="Dotum" charset="-127"/>
              </a:rPr>
              <a:t>Archival research on Annual Reports </a:t>
            </a:r>
            <a:r>
              <a:rPr lang="en-US" dirty="0">
                <a:latin typeface="Dotum" charset="-127"/>
                <a:ea typeface="Dotum" charset="-127"/>
                <a:cs typeface="Dotum" charset="-127"/>
              </a:rPr>
              <a:t>(2002 </a:t>
            </a:r>
            <a:r>
              <a:rPr lang="mr-IN" dirty="0">
                <a:latin typeface="Dotum" charset="-127"/>
                <a:ea typeface="Dotum" charset="-127"/>
                <a:cs typeface="Dotum" charset="-127"/>
              </a:rPr>
              <a:t>–</a:t>
            </a:r>
            <a:r>
              <a:rPr lang="en-US" dirty="0">
                <a:latin typeface="Dotum" charset="-127"/>
                <a:ea typeface="Dotum" charset="-127"/>
                <a:cs typeface="Dotum" charset="-127"/>
              </a:rPr>
              <a:t> 2018) and strategic documents </a:t>
            </a:r>
          </a:p>
          <a:p>
            <a:r>
              <a:rPr lang="en-US" dirty="0">
                <a:latin typeface="Dotum" charset="-127"/>
                <a:ea typeface="Dotum" charset="-127"/>
                <a:cs typeface="Dotum" charset="-127"/>
              </a:rPr>
              <a:t>Ethnographic </a:t>
            </a:r>
            <a:r>
              <a:rPr lang="en-US" b="1" dirty="0">
                <a:latin typeface="Dotum" charset="-127"/>
                <a:ea typeface="Dotum" charset="-127"/>
                <a:cs typeface="Dotum" charset="-127"/>
              </a:rPr>
              <a:t>site-observations and researcher’s journal</a:t>
            </a:r>
          </a:p>
        </p:txBody>
      </p:sp>
    </p:spTree>
    <p:extLst>
      <p:ext uri="{BB962C8B-B14F-4D97-AF65-F5344CB8AC3E}">
        <p14:creationId xmlns:p14="http://schemas.microsoft.com/office/powerpoint/2010/main" val="2478317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 y="0"/>
            <a:ext cx="9924706" cy="6840000"/>
          </a:xfrm>
          <a:solidFill>
            <a:schemeClr val="bg1"/>
          </a:solidFill>
        </p:spPr>
      </p:pic>
      <p:sp>
        <p:nvSpPr>
          <p:cNvPr id="5" name="TextBox 4"/>
          <p:cNvSpPr txBox="1"/>
          <p:nvPr/>
        </p:nvSpPr>
        <p:spPr>
          <a:xfrm>
            <a:off x="7654199" y="6575553"/>
            <a:ext cx="2522954" cy="261610"/>
          </a:xfrm>
          <a:prstGeom prst="rect">
            <a:avLst/>
          </a:prstGeom>
          <a:noFill/>
        </p:spPr>
        <p:txBody>
          <a:bodyPr wrap="square" rtlCol="0">
            <a:spAutoFit/>
          </a:bodyPr>
          <a:lstStyle/>
          <a:p>
            <a:r>
              <a:rPr lang="en-US" sz="1100" dirty="0">
                <a:solidFill>
                  <a:schemeClr val="bg1"/>
                </a:solidFill>
                <a:latin typeface="Avenir Book" charset="0"/>
                <a:ea typeface="Avenir Book" charset="0"/>
                <a:cs typeface="Avenir Book" charset="0"/>
              </a:rPr>
              <a:t>Queue in the foyers, Level G </a:t>
            </a:r>
            <a:endParaRPr lang="en-US" sz="1100" i="1" dirty="0">
              <a:solidFill>
                <a:schemeClr val="bg1"/>
              </a:solidFill>
              <a:latin typeface="Avenir Book" charset="0"/>
              <a:ea typeface="Avenir Book" charset="0"/>
              <a:cs typeface="Avenir Book" charset="0"/>
            </a:endParaRPr>
          </a:p>
        </p:txBody>
      </p:sp>
      <p:sp>
        <p:nvSpPr>
          <p:cNvPr id="6" name="Title 1">
            <a:extLst>
              <a:ext uri="{FF2B5EF4-FFF2-40B4-BE49-F238E27FC236}">
                <a16:creationId xmlns:a16="http://schemas.microsoft.com/office/drawing/2014/main" id="{DAD65F94-2B4C-2E44-B4CE-50FF5011CF53}"/>
              </a:ext>
            </a:extLst>
          </p:cNvPr>
          <p:cNvSpPr>
            <a:spLocks noGrp="1"/>
          </p:cNvSpPr>
          <p:nvPr>
            <p:ph type="title"/>
          </p:nvPr>
        </p:nvSpPr>
        <p:spPr>
          <a:xfrm>
            <a:off x="4203427" y="291561"/>
            <a:ext cx="7483929" cy="1178466"/>
          </a:xfrm>
          <a:solidFill>
            <a:schemeClr val="bg1"/>
          </a:solidFill>
        </p:spPr>
        <p:txBody>
          <a:bodyPr>
            <a:normAutofit/>
          </a:bodyPr>
          <a:lstStyle/>
          <a:p>
            <a:r>
              <a:rPr lang="en-US" sz="4000" b="1" dirty="0">
                <a:solidFill>
                  <a:srgbClr val="C00000"/>
                </a:solidFill>
                <a:latin typeface="Dotum" charset="-127"/>
                <a:ea typeface="Dotum" charset="-127"/>
                <a:cs typeface="Dotum" charset="-127"/>
              </a:rPr>
              <a:t>Why starting from the foyers?</a:t>
            </a:r>
          </a:p>
        </p:txBody>
      </p:sp>
    </p:spTree>
    <p:extLst>
      <p:ext uri="{BB962C8B-B14F-4D97-AF65-F5344CB8AC3E}">
        <p14:creationId xmlns:p14="http://schemas.microsoft.com/office/powerpoint/2010/main" val="856450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B0E8-E199-F74F-BD72-CE81B116D3D4}"/>
              </a:ext>
            </a:extLst>
          </p:cNvPr>
          <p:cNvSpPr>
            <a:spLocks noGrp="1"/>
          </p:cNvSpPr>
          <p:nvPr>
            <p:ph type="title"/>
          </p:nvPr>
        </p:nvSpPr>
        <p:spPr/>
        <p:txBody>
          <a:bodyPr>
            <a:normAutofit fontScale="90000"/>
          </a:bodyPr>
          <a:lstStyle/>
          <a:p>
            <a:r>
              <a:rPr lang="en-US" b="1" dirty="0">
                <a:solidFill>
                  <a:srgbClr val="C00000"/>
                </a:solidFill>
                <a:latin typeface="Dotum" charset="-127"/>
                <a:ea typeface="Dotum" charset="-127"/>
                <a:cs typeface="Dotum" charset="-127"/>
              </a:rPr>
              <a:t>Foyers and liminal spaces </a:t>
            </a:r>
            <a:r>
              <a:rPr lang="en-US" b="1" dirty="0" err="1">
                <a:solidFill>
                  <a:srgbClr val="C00000"/>
                </a:solidFill>
                <a:latin typeface="Dotum" charset="-127"/>
                <a:ea typeface="Dotum" charset="-127"/>
                <a:cs typeface="Dotum" charset="-127"/>
              </a:rPr>
              <a:t>conceptualised</a:t>
            </a:r>
            <a:r>
              <a:rPr lang="en-US" b="1" dirty="0">
                <a:solidFill>
                  <a:srgbClr val="C00000"/>
                </a:solidFill>
                <a:latin typeface="Dotum" charset="-127"/>
                <a:ea typeface="Dotum" charset="-127"/>
                <a:cs typeface="Dotum" charset="-127"/>
              </a:rPr>
              <a:t> in museum studies as...</a:t>
            </a:r>
            <a:endParaRPr lang="en-US" b="1" dirty="0">
              <a:solidFill>
                <a:srgbClr val="C00000"/>
              </a:solidFill>
            </a:endParaRPr>
          </a:p>
        </p:txBody>
      </p:sp>
      <p:sp>
        <p:nvSpPr>
          <p:cNvPr id="3" name="Content Placeholder 2">
            <a:extLst>
              <a:ext uri="{FF2B5EF4-FFF2-40B4-BE49-F238E27FC236}">
                <a16:creationId xmlns:a16="http://schemas.microsoft.com/office/drawing/2014/main" id="{42A23D2F-2AFA-9547-B8DA-6777915FE5CA}"/>
              </a:ext>
            </a:extLst>
          </p:cNvPr>
          <p:cNvSpPr>
            <a:spLocks noGrp="1"/>
          </p:cNvSpPr>
          <p:nvPr>
            <p:ph idx="1"/>
          </p:nvPr>
        </p:nvSpPr>
        <p:spPr/>
        <p:txBody>
          <a:bodyPr/>
          <a:lstStyle/>
          <a:p>
            <a:endParaRPr lang="en-US" dirty="0">
              <a:latin typeface="Dotum" charset="-127"/>
              <a:ea typeface="Dotum" charset="-127"/>
              <a:cs typeface="Dotum" charset="-127"/>
            </a:endParaRPr>
          </a:p>
          <a:p>
            <a:pPr marL="457200" indent="-457200">
              <a:buFont typeface="Arial" charset="0"/>
              <a:buChar char="•"/>
            </a:pPr>
            <a:r>
              <a:rPr lang="en-US" dirty="0">
                <a:latin typeface="Dotum" charset="-127"/>
                <a:ea typeface="Dotum" charset="-127"/>
                <a:cs typeface="Dotum" charset="-127"/>
              </a:rPr>
              <a:t>‘Thresholds of fear’ (</a:t>
            </a:r>
            <a:r>
              <a:rPr lang="en-US" dirty="0" err="1">
                <a:latin typeface="Dotum" charset="-127"/>
                <a:ea typeface="Dotum" charset="-127"/>
                <a:cs typeface="Dotum" charset="-127"/>
              </a:rPr>
              <a:t>Gurian</a:t>
            </a:r>
            <a:r>
              <a:rPr lang="en-US" dirty="0">
                <a:latin typeface="Dotum" charset="-127"/>
                <a:ea typeface="Dotum" charset="-127"/>
                <a:cs typeface="Dotum" charset="-127"/>
              </a:rPr>
              <a:t>, 2005)</a:t>
            </a:r>
            <a:br>
              <a:rPr lang="en-US" dirty="0">
                <a:latin typeface="Dotum" charset="-127"/>
                <a:ea typeface="Dotum" charset="-127"/>
                <a:cs typeface="Dotum" charset="-127"/>
              </a:rPr>
            </a:br>
            <a:endParaRPr lang="en-US" dirty="0">
              <a:latin typeface="Dotum" charset="-127"/>
              <a:ea typeface="Dotum" charset="-127"/>
              <a:cs typeface="Dotum" charset="-127"/>
            </a:endParaRPr>
          </a:p>
          <a:p>
            <a:pPr marL="457200" indent="-457200">
              <a:buFont typeface="Arial" charset="0"/>
              <a:buChar char="•"/>
            </a:pPr>
            <a:r>
              <a:rPr lang="en-US" dirty="0">
                <a:latin typeface="Dotum" charset="-127"/>
                <a:ea typeface="Dotum" charset="-127"/>
                <a:cs typeface="Dotum" charset="-127"/>
              </a:rPr>
              <a:t>Interfaces </a:t>
            </a:r>
            <a:r>
              <a:rPr lang="it-IT" dirty="0">
                <a:latin typeface="Dotum" charset="-127"/>
                <a:ea typeface="Dotum" charset="-127"/>
                <a:cs typeface="Dotum" charset="-127"/>
              </a:rPr>
              <a:t>(Baker, V&amp;A, 2011)</a:t>
            </a:r>
            <a:r>
              <a:rPr lang="en-US" dirty="0">
                <a:latin typeface="Dotum" charset="-127"/>
                <a:ea typeface="Dotum" charset="-127"/>
                <a:cs typeface="Dotum" charset="-127"/>
              </a:rPr>
              <a:t>, </a:t>
            </a:r>
            <a:r>
              <a:rPr lang="it-IT" dirty="0">
                <a:latin typeface="Dotum" charset="-127"/>
                <a:ea typeface="Dotum" charset="-127"/>
                <a:cs typeface="Dotum" charset="-127"/>
              </a:rPr>
              <a:t>‘the </a:t>
            </a:r>
            <a:r>
              <a:rPr lang="it-IT" dirty="0" err="1">
                <a:latin typeface="Dotum" charset="-127"/>
                <a:ea typeface="Dotum" charset="-127"/>
                <a:cs typeface="Dotum" charset="-127"/>
              </a:rPr>
              <a:t>beginning</a:t>
            </a:r>
            <a:r>
              <a:rPr lang="it-IT" dirty="0">
                <a:latin typeface="Dotum" charset="-127"/>
                <a:ea typeface="Dotum" charset="-127"/>
                <a:cs typeface="Dotum" charset="-127"/>
              </a:rPr>
              <a:t> and the </a:t>
            </a:r>
            <a:r>
              <a:rPr lang="it-IT" dirty="0" err="1">
                <a:latin typeface="Dotum" charset="-127"/>
                <a:ea typeface="Dotum" charset="-127"/>
                <a:cs typeface="Dotum" charset="-127"/>
              </a:rPr>
              <a:t>ending</a:t>
            </a:r>
            <a:r>
              <a:rPr lang="it-IT" dirty="0">
                <a:latin typeface="Dotum" charset="-127"/>
                <a:ea typeface="Dotum" charset="-127"/>
                <a:cs typeface="Dotum" charset="-127"/>
              </a:rPr>
              <a:t> of the </a:t>
            </a:r>
            <a:r>
              <a:rPr lang="it-IT" dirty="0" err="1">
                <a:latin typeface="Dotum" charset="-127"/>
                <a:ea typeface="Dotum" charset="-127"/>
                <a:cs typeface="Dotum" charset="-127"/>
              </a:rPr>
              <a:t>institutional</a:t>
            </a:r>
            <a:r>
              <a:rPr lang="it-IT" dirty="0">
                <a:latin typeface="Dotum" charset="-127"/>
                <a:ea typeface="Dotum" charset="-127"/>
                <a:cs typeface="Dotum" charset="-127"/>
              </a:rPr>
              <a:t> narrative’(AHRC </a:t>
            </a:r>
            <a:r>
              <a:rPr lang="it-IT" dirty="0" err="1">
                <a:latin typeface="Dotum" charset="-127"/>
                <a:ea typeface="Dotum" charset="-127"/>
                <a:cs typeface="Dotum" charset="-127"/>
              </a:rPr>
              <a:t>Transforming</a:t>
            </a:r>
            <a:r>
              <a:rPr lang="it-IT" dirty="0">
                <a:latin typeface="Dotum" charset="-127"/>
                <a:ea typeface="Dotum" charset="-127"/>
                <a:cs typeface="Dotum" charset="-127"/>
              </a:rPr>
              <a:t> </a:t>
            </a:r>
            <a:r>
              <a:rPr lang="it-IT" dirty="0" err="1">
                <a:latin typeface="Dotum" charset="-127"/>
                <a:ea typeface="Dotum" charset="-127"/>
                <a:cs typeface="Dotum" charset="-127"/>
              </a:rPr>
              <a:t>Thresholds</a:t>
            </a:r>
            <a:r>
              <a:rPr lang="it-IT" dirty="0">
                <a:latin typeface="Dotum" charset="-127"/>
                <a:ea typeface="Dotum" charset="-127"/>
                <a:cs typeface="Dotum" charset="-127"/>
              </a:rPr>
              <a:t>, 2017)</a:t>
            </a:r>
            <a:br>
              <a:rPr lang="en-US" dirty="0">
                <a:latin typeface="Dotum" charset="-127"/>
                <a:ea typeface="Dotum" charset="-127"/>
                <a:cs typeface="Dotum" charset="-127"/>
              </a:rPr>
            </a:br>
            <a:endParaRPr lang="en-US" dirty="0">
              <a:latin typeface="Dotum" charset="-127"/>
              <a:ea typeface="Dotum" charset="-127"/>
              <a:cs typeface="Dotum" charset="-127"/>
            </a:endParaRPr>
          </a:p>
          <a:p>
            <a:pPr marL="457200" indent="-457200">
              <a:buFont typeface="Arial" charset="0"/>
              <a:buChar char="•"/>
            </a:pPr>
            <a:r>
              <a:rPr lang="it-IT" dirty="0">
                <a:latin typeface="Dotum" charset="-127"/>
                <a:ea typeface="Dotum" charset="-127"/>
                <a:cs typeface="Dotum" charset="-127"/>
              </a:rPr>
              <a:t>‘</a:t>
            </a:r>
            <a:r>
              <a:rPr lang="it-IT" dirty="0" err="1">
                <a:latin typeface="Dotum" charset="-127"/>
                <a:ea typeface="Dotum" charset="-127"/>
                <a:cs typeface="Dotum" charset="-127"/>
              </a:rPr>
              <a:t>transformative</a:t>
            </a:r>
            <a:r>
              <a:rPr lang="it-IT" dirty="0">
                <a:latin typeface="Dotum" charset="-127"/>
                <a:ea typeface="Dotum" charset="-127"/>
                <a:cs typeface="Dotum" charset="-127"/>
              </a:rPr>
              <a:t> </a:t>
            </a:r>
            <a:r>
              <a:rPr lang="it-IT" dirty="0" err="1">
                <a:latin typeface="Dotum" charset="-127"/>
                <a:ea typeface="Dotum" charset="-127"/>
                <a:cs typeface="Dotum" charset="-127"/>
              </a:rPr>
              <a:t>spaces</a:t>
            </a:r>
            <a:r>
              <a:rPr lang="it-IT" dirty="0">
                <a:latin typeface="Dotum" charset="-127"/>
                <a:ea typeface="Dotum" charset="-127"/>
                <a:cs typeface="Dotum" charset="-127"/>
              </a:rPr>
              <a:t>’ </a:t>
            </a:r>
            <a:r>
              <a:rPr lang="it-IT" dirty="0" err="1">
                <a:latin typeface="Dotum" charset="-127"/>
                <a:ea typeface="Dotum" charset="-127"/>
                <a:cs typeface="Dotum" charset="-127"/>
              </a:rPr>
              <a:t>that</a:t>
            </a:r>
            <a:r>
              <a:rPr lang="it-IT" dirty="0">
                <a:latin typeface="Dotum" charset="-127"/>
                <a:ea typeface="Dotum" charset="-127"/>
                <a:cs typeface="Dotum" charset="-127"/>
              </a:rPr>
              <a:t> can ‘guide and </a:t>
            </a:r>
            <a:r>
              <a:rPr lang="it-IT" dirty="0" err="1">
                <a:latin typeface="Dotum" charset="-127"/>
                <a:ea typeface="Dotum" charset="-127"/>
                <a:cs typeface="Dotum" charset="-127"/>
              </a:rPr>
              <a:t>structure</a:t>
            </a:r>
            <a:r>
              <a:rPr lang="it-IT" dirty="0">
                <a:latin typeface="Dotum" charset="-127"/>
                <a:ea typeface="Dotum" charset="-127"/>
                <a:cs typeface="Dotum" charset="-127"/>
              </a:rPr>
              <a:t> the </a:t>
            </a:r>
            <a:r>
              <a:rPr lang="it-IT" dirty="0" err="1">
                <a:latin typeface="Dotum" charset="-127"/>
                <a:ea typeface="Dotum" charset="-127"/>
                <a:cs typeface="Dotum" charset="-127"/>
              </a:rPr>
              <a:t>behaviour</a:t>
            </a:r>
            <a:r>
              <a:rPr lang="it-IT" dirty="0">
                <a:latin typeface="Dotum" charset="-127"/>
                <a:ea typeface="Dotum" charset="-127"/>
                <a:cs typeface="Dotum" charset="-127"/>
              </a:rPr>
              <a:t> of </a:t>
            </a:r>
            <a:r>
              <a:rPr lang="it-IT" dirty="0" err="1">
                <a:latin typeface="Dotum" charset="-127"/>
                <a:ea typeface="Dotum" charset="-127"/>
                <a:cs typeface="Dotum" charset="-127"/>
              </a:rPr>
              <a:t>visitors</a:t>
            </a:r>
            <a:r>
              <a:rPr lang="it-IT" dirty="0">
                <a:latin typeface="Dotum" charset="-127"/>
                <a:ea typeface="Dotum" charset="-127"/>
                <a:cs typeface="Dotum" charset="-127"/>
              </a:rPr>
              <a:t>’ (Laursen, </a:t>
            </a:r>
            <a:r>
              <a:rPr lang="it-IT" dirty="0" err="1">
                <a:latin typeface="Dotum" charset="-127"/>
                <a:ea typeface="Dotum" charset="-127"/>
                <a:cs typeface="Dotum" charset="-127"/>
              </a:rPr>
              <a:t>Kristiansen</a:t>
            </a:r>
            <a:r>
              <a:rPr lang="it-IT" dirty="0">
                <a:latin typeface="Dotum" charset="-127"/>
                <a:ea typeface="Dotum" charset="-127"/>
                <a:cs typeface="Dotum" charset="-127"/>
              </a:rPr>
              <a:t> and </a:t>
            </a:r>
            <a:r>
              <a:rPr lang="it-IT" dirty="0" err="1">
                <a:latin typeface="Dotum" charset="-127"/>
                <a:ea typeface="Dotum" charset="-127"/>
                <a:cs typeface="Dotum" charset="-127"/>
              </a:rPr>
              <a:t>Drotner</a:t>
            </a:r>
            <a:r>
              <a:rPr lang="it-IT" dirty="0">
                <a:latin typeface="Dotum" charset="-127"/>
                <a:ea typeface="Dotum" charset="-127"/>
                <a:cs typeface="Dotum" charset="-127"/>
              </a:rPr>
              <a:t>, 2016)</a:t>
            </a:r>
            <a:r>
              <a:rPr lang="en-GB" dirty="0">
                <a:latin typeface="Dotum" charset="-127"/>
                <a:ea typeface="Dotum" charset="-127"/>
                <a:cs typeface="Dotum" charset="-127"/>
              </a:rPr>
              <a:t> </a:t>
            </a:r>
            <a:endParaRPr lang="en-US" dirty="0">
              <a:latin typeface="Dotum" charset="-127"/>
              <a:ea typeface="Dotum" charset="-127"/>
              <a:cs typeface="Dotum" charset="-127"/>
            </a:endParaRPr>
          </a:p>
          <a:p>
            <a:endParaRPr lang="en-US" dirty="0"/>
          </a:p>
        </p:txBody>
      </p:sp>
    </p:spTree>
    <p:extLst>
      <p:ext uri="{BB962C8B-B14F-4D97-AF65-F5344CB8AC3E}">
        <p14:creationId xmlns:p14="http://schemas.microsoft.com/office/powerpoint/2010/main" val="1969635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3489" y="245902"/>
            <a:ext cx="9918146" cy="6612098"/>
          </a:xfrm>
          <a:prstGeom prst="rect">
            <a:avLst/>
          </a:prstGeom>
        </p:spPr>
      </p:pic>
      <p:sp>
        <p:nvSpPr>
          <p:cNvPr id="4" name="TextBox 3"/>
          <p:cNvSpPr txBox="1"/>
          <p:nvPr/>
        </p:nvSpPr>
        <p:spPr>
          <a:xfrm>
            <a:off x="4905482" y="559091"/>
            <a:ext cx="6867603" cy="954107"/>
          </a:xfrm>
          <a:prstGeom prst="rect">
            <a:avLst/>
          </a:prstGeom>
          <a:solidFill>
            <a:schemeClr val="bg1"/>
          </a:solidFill>
        </p:spPr>
        <p:txBody>
          <a:bodyPr wrap="square" rtlCol="0">
            <a:spAutoFit/>
          </a:bodyPr>
          <a:lstStyle/>
          <a:p>
            <a:r>
              <a:rPr lang="en-US" sz="2800" b="1" dirty="0">
                <a:solidFill>
                  <a:srgbClr val="C00000"/>
                </a:solidFill>
                <a:latin typeface="Dotum" charset="-127"/>
                <a:ea typeface="Dotum" charset="-127"/>
                <a:cs typeface="Dotum" charset="-127"/>
              </a:rPr>
              <a:t>Drawing on my personal experience as researcher/host/architecture guide</a:t>
            </a:r>
          </a:p>
        </p:txBody>
      </p:sp>
    </p:spTree>
    <p:extLst>
      <p:ext uri="{BB962C8B-B14F-4D97-AF65-F5344CB8AC3E}">
        <p14:creationId xmlns:p14="http://schemas.microsoft.com/office/powerpoint/2010/main" val="1081398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latin typeface="Dotum" charset="-127"/>
                <a:ea typeface="Dotum" charset="-127"/>
                <a:cs typeface="Dotum" charset="-127"/>
              </a:rPr>
              <a:t>The foyers through the eyes of hosts</a:t>
            </a:r>
          </a:p>
        </p:txBody>
      </p:sp>
      <p:sp>
        <p:nvSpPr>
          <p:cNvPr id="3" name="Content Placeholder 2"/>
          <p:cNvSpPr>
            <a:spLocks noGrp="1"/>
          </p:cNvSpPr>
          <p:nvPr>
            <p:ph idx="1"/>
          </p:nvPr>
        </p:nvSpPr>
        <p:spPr>
          <a:xfrm>
            <a:off x="838200" y="1831739"/>
            <a:ext cx="10515600" cy="4351338"/>
          </a:xfrm>
        </p:spPr>
        <p:txBody>
          <a:bodyPr>
            <a:normAutofit fontScale="92500" lnSpcReduction="20000"/>
          </a:bodyPr>
          <a:lstStyle/>
          <a:p>
            <a:r>
              <a:rPr lang="en-US" dirty="0">
                <a:latin typeface="Dotum" charset="-127"/>
                <a:ea typeface="Dotum" charset="-127"/>
                <a:cs typeface="Dotum" charset="-127"/>
              </a:rPr>
              <a:t>Levelling effect (‘always open, always free’) between ticketed and non-ticketed audiences</a:t>
            </a:r>
          </a:p>
          <a:p>
            <a:r>
              <a:rPr lang="en-US" dirty="0">
                <a:latin typeface="Dotum" charset="-127"/>
                <a:ea typeface="Dotum" charset="-127"/>
                <a:cs typeface="Dotum" charset="-127"/>
              </a:rPr>
              <a:t>Competing institutional discourses around the foyers and public spaces(civic role, branding, commercial income, ‘excellent audience experience’, ‘transforming public spaces’, artistic projects, outreach and creative learning)</a:t>
            </a:r>
          </a:p>
          <a:p>
            <a:r>
              <a:rPr lang="en-US" dirty="0">
                <a:latin typeface="Dotum" charset="-127"/>
                <a:ea typeface="Dotum" charset="-127"/>
                <a:cs typeface="Dotum" charset="-127"/>
              </a:rPr>
              <a:t>But what happens in the foyers in the everyday?</a:t>
            </a:r>
          </a:p>
          <a:p>
            <a:r>
              <a:rPr lang="en-US" dirty="0">
                <a:latin typeface="Dotum" charset="-127"/>
                <a:ea typeface="Dotum" charset="-127"/>
                <a:cs typeface="Dotum" charset="-127"/>
              </a:rPr>
              <a:t>Let’s ask the </a:t>
            </a:r>
            <a:r>
              <a:rPr lang="en-US" dirty="0" err="1">
                <a:latin typeface="Dotum" charset="-127"/>
                <a:ea typeface="Dotum" charset="-127"/>
                <a:cs typeface="Dotum" charset="-127"/>
              </a:rPr>
              <a:t>FoH</a:t>
            </a:r>
            <a:r>
              <a:rPr lang="en-US" dirty="0">
                <a:latin typeface="Dotum" charset="-127"/>
                <a:ea typeface="Dotum" charset="-127"/>
                <a:cs typeface="Dotum" charset="-127"/>
              </a:rPr>
              <a:t> staff members (visitor assistants, audience experience hosts, </a:t>
            </a:r>
            <a:r>
              <a:rPr lang="en-US" dirty="0" err="1">
                <a:latin typeface="Dotum" charset="-127"/>
                <a:ea typeface="Dotum" charset="-127"/>
                <a:cs typeface="Dotum" charset="-127"/>
              </a:rPr>
              <a:t>etc</a:t>
            </a:r>
            <a:r>
              <a:rPr lang="en-US" dirty="0">
                <a:latin typeface="Dotum" charset="-127"/>
                <a:ea typeface="Dotum" charset="-127"/>
                <a:cs typeface="Dotum" charset="-127"/>
              </a:rPr>
              <a:t>) who work directly with audiences and have embodied knowledge of the foyers</a:t>
            </a:r>
          </a:p>
          <a:p>
            <a:r>
              <a:rPr lang="en-US" dirty="0">
                <a:latin typeface="Dotum" charset="-127"/>
                <a:ea typeface="Dotum" charset="-127"/>
                <a:cs typeface="Dotum" charset="-127"/>
              </a:rPr>
              <a:t>Personal experience of being a host/architecture guide and researcher (positionality)</a:t>
            </a:r>
          </a:p>
          <a:p>
            <a:endParaRPr lang="en-US" dirty="0"/>
          </a:p>
          <a:p>
            <a:endParaRPr lang="en-US" dirty="0"/>
          </a:p>
          <a:p>
            <a:endParaRPr lang="en-US" dirty="0"/>
          </a:p>
        </p:txBody>
      </p:sp>
    </p:spTree>
    <p:extLst>
      <p:ext uri="{BB962C8B-B14F-4D97-AF65-F5344CB8AC3E}">
        <p14:creationId xmlns:p14="http://schemas.microsoft.com/office/powerpoint/2010/main" val="4175436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41095" y="1666546"/>
            <a:ext cx="2543175" cy="4521200"/>
          </a:xfrm>
          <a:prstGeom prst="rect">
            <a:avLst/>
          </a:prstGeom>
        </p:spPr>
      </p:pic>
      <p:sp>
        <p:nvSpPr>
          <p:cNvPr id="6" name="TextBox 5"/>
          <p:cNvSpPr txBox="1"/>
          <p:nvPr/>
        </p:nvSpPr>
        <p:spPr>
          <a:xfrm>
            <a:off x="371475" y="407346"/>
            <a:ext cx="11201400" cy="830997"/>
          </a:xfrm>
          <a:prstGeom prst="rect">
            <a:avLst/>
          </a:prstGeom>
          <a:solidFill>
            <a:schemeClr val="bg1"/>
          </a:solidFill>
        </p:spPr>
        <p:txBody>
          <a:bodyPr wrap="square" rtlCol="0">
            <a:spAutoFit/>
          </a:bodyPr>
          <a:lstStyle/>
          <a:p>
            <a:r>
              <a:rPr lang="en-US" sz="2400" b="1" dirty="0">
                <a:solidFill>
                  <a:srgbClr val="C00000"/>
                </a:solidFill>
                <a:latin typeface="Dotum" panose="020B0600000101010101" pitchFamily="34" charset="-127"/>
                <a:ea typeface="Dotum" panose="020B0600000101010101" pitchFamily="34" charset="-127"/>
                <a:cs typeface="Monaco" charset="0"/>
              </a:rPr>
              <a:t>Qualitative data: 12 semi-structured interviews with Barbican Audience Experience Hosts</a:t>
            </a:r>
          </a:p>
        </p:txBody>
      </p:sp>
      <p:sp>
        <p:nvSpPr>
          <p:cNvPr id="2" name="Rectangle 1"/>
          <p:cNvSpPr/>
          <p:nvPr/>
        </p:nvSpPr>
        <p:spPr>
          <a:xfrm>
            <a:off x="5180242" y="2351313"/>
            <a:ext cx="5792558" cy="2600264"/>
          </a:xfrm>
          <a:prstGeom prst="rect">
            <a:avLst/>
          </a:prstGeom>
        </p:spPr>
        <p:txBody>
          <a:bodyPr wrap="square">
            <a:spAutoFit/>
          </a:bodyPr>
          <a:lstStyle/>
          <a:p>
            <a:pPr marL="457200" marR="0" algn="just">
              <a:lnSpc>
                <a:spcPct val="115000"/>
              </a:lnSpc>
              <a:spcBef>
                <a:spcPts val="0"/>
              </a:spcBef>
              <a:spcAft>
                <a:spcPts val="0"/>
              </a:spcAft>
            </a:pPr>
            <a:r>
              <a:rPr lang="en-GB" i="1" dirty="0">
                <a:latin typeface="Dotum" panose="020B0600000101010101" pitchFamily="34" charset="-127"/>
                <a:ea typeface="Dotum" panose="020B0600000101010101" pitchFamily="34" charset="-127"/>
                <a:cs typeface="Monaco" charset="0"/>
              </a:rPr>
              <a:t>‘hosting is a service but not in a way that, you know, you go to a petrol station and have your car, you know, serviced… it's more like you're more engaged in someone's experience, so you're almost quite involved even though you know you're not going to sit next to them in the cinema, watch the film with them you know’. </a:t>
            </a:r>
            <a:r>
              <a:rPr lang="en-GB" dirty="0">
                <a:latin typeface="Dotum" panose="020B0600000101010101" pitchFamily="34" charset="-127"/>
                <a:ea typeface="Dotum" panose="020B0600000101010101" pitchFamily="34" charset="-127"/>
                <a:cs typeface="Monaco" charset="0"/>
              </a:rPr>
              <a:t>(Barbican Host; 3.332 - 335</a:t>
            </a:r>
            <a:r>
              <a:rPr lang="en-GB" dirty="0">
                <a:latin typeface="Dotum" panose="020B0600000101010101" pitchFamily="34" charset="-127"/>
                <a:ea typeface="Dotum" panose="020B0600000101010101" pitchFamily="34" charset="-127"/>
                <a:cs typeface="Times New Roman" charset="0"/>
              </a:rPr>
              <a:t>)</a:t>
            </a:r>
            <a:endParaRPr lang="en-GB" sz="3200" dirty="0">
              <a:effectLst/>
              <a:latin typeface="Dotum" panose="020B0600000101010101" pitchFamily="34" charset="-127"/>
              <a:ea typeface="Dotum" panose="020B0600000101010101" pitchFamily="34" charset="-127"/>
              <a:cs typeface="Times New Roman" charset="0"/>
            </a:endParaRPr>
          </a:p>
        </p:txBody>
      </p:sp>
    </p:spTree>
    <p:extLst>
      <p:ext uri="{BB962C8B-B14F-4D97-AF65-F5344CB8AC3E}">
        <p14:creationId xmlns:p14="http://schemas.microsoft.com/office/powerpoint/2010/main" val="1183318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512" y="288195"/>
            <a:ext cx="5872163" cy="954107"/>
          </a:xfrm>
          <a:prstGeom prst="rect">
            <a:avLst/>
          </a:prstGeom>
          <a:solidFill>
            <a:schemeClr val="bg1"/>
          </a:solidFill>
        </p:spPr>
        <p:txBody>
          <a:bodyPr wrap="square" rtlCol="0">
            <a:spAutoFit/>
          </a:bodyPr>
          <a:lstStyle/>
          <a:p>
            <a:r>
              <a:rPr lang="it-IT" sz="2800" b="1" dirty="0">
                <a:solidFill>
                  <a:srgbClr val="C00000"/>
                </a:solidFill>
                <a:latin typeface="Dotum" panose="020B0600000101010101" pitchFamily="34" charset="-127"/>
                <a:ea typeface="Dotum" panose="020B0600000101010101" pitchFamily="34" charset="-127"/>
                <a:cs typeface="Monaco" charset="0"/>
              </a:rPr>
              <a:t>Foyers </a:t>
            </a:r>
            <a:r>
              <a:rPr lang="it-IT" sz="2800" b="1" dirty="0" err="1">
                <a:solidFill>
                  <a:srgbClr val="C00000"/>
                </a:solidFill>
                <a:latin typeface="Dotum" panose="020B0600000101010101" pitchFamily="34" charset="-127"/>
                <a:ea typeface="Dotum" panose="020B0600000101010101" pitchFamily="34" charset="-127"/>
                <a:cs typeface="Monaco" charset="0"/>
              </a:rPr>
              <a:t>as</a:t>
            </a:r>
            <a:r>
              <a:rPr lang="it-IT" sz="2800" b="1" dirty="0">
                <a:solidFill>
                  <a:srgbClr val="C00000"/>
                </a:solidFill>
                <a:latin typeface="Dotum" panose="020B0600000101010101" pitchFamily="34" charset="-127"/>
                <a:ea typeface="Dotum" panose="020B0600000101010101" pitchFamily="34" charset="-127"/>
                <a:cs typeface="Monaco" charset="0"/>
              </a:rPr>
              <a:t> </a:t>
            </a:r>
            <a:r>
              <a:rPr lang="it-IT" sz="2800" b="1" dirty="0" err="1">
                <a:solidFill>
                  <a:srgbClr val="C00000"/>
                </a:solidFill>
                <a:latin typeface="Dotum" panose="020B0600000101010101" pitchFamily="34" charset="-127"/>
                <a:ea typeface="Dotum" panose="020B0600000101010101" pitchFamily="34" charset="-127"/>
                <a:cs typeface="Monaco" charset="0"/>
              </a:rPr>
              <a:t>outreach</a:t>
            </a:r>
            <a:r>
              <a:rPr lang="it-IT" sz="2800" b="1" dirty="0">
                <a:solidFill>
                  <a:srgbClr val="C00000"/>
                </a:solidFill>
                <a:latin typeface="Dotum" panose="020B0600000101010101" pitchFamily="34" charset="-127"/>
                <a:ea typeface="Dotum" panose="020B0600000101010101" pitchFamily="34" charset="-127"/>
                <a:cs typeface="Monaco" charset="0"/>
              </a:rPr>
              <a:t> </a:t>
            </a:r>
            <a:r>
              <a:rPr lang="it-IT" sz="2800" b="1" dirty="0" err="1">
                <a:solidFill>
                  <a:srgbClr val="C00000"/>
                </a:solidFill>
                <a:latin typeface="Dotum" panose="020B0600000101010101" pitchFamily="34" charset="-127"/>
                <a:ea typeface="Dotum" panose="020B0600000101010101" pitchFamily="34" charset="-127"/>
                <a:cs typeface="Monaco" charset="0"/>
              </a:rPr>
              <a:t>spaces</a:t>
            </a:r>
            <a:r>
              <a:rPr lang="it-IT" sz="2800" b="1" dirty="0">
                <a:solidFill>
                  <a:srgbClr val="C00000"/>
                </a:solidFill>
                <a:latin typeface="Dotum" panose="020B0600000101010101" pitchFamily="34" charset="-127"/>
                <a:ea typeface="Dotum" panose="020B0600000101010101" pitchFamily="34" charset="-127"/>
                <a:cs typeface="Monaco" charset="0"/>
              </a:rPr>
              <a:t>: free </a:t>
            </a:r>
            <a:r>
              <a:rPr lang="it-IT" sz="2800" b="1" dirty="0" err="1">
                <a:solidFill>
                  <a:srgbClr val="C00000"/>
                </a:solidFill>
                <a:latin typeface="Dotum" panose="020B0600000101010101" pitchFamily="34" charset="-127"/>
                <a:ea typeface="Dotum" panose="020B0600000101010101" pitchFamily="34" charset="-127"/>
                <a:cs typeface="Monaco" charset="0"/>
              </a:rPr>
              <a:t>arts</a:t>
            </a:r>
            <a:r>
              <a:rPr lang="it-IT" sz="2800" b="1" dirty="0">
                <a:solidFill>
                  <a:srgbClr val="C00000"/>
                </a:solidFill>
                <a:latin typeface="Dotum" panose="020B0600000101010101" pitchFamily="34" charset="-127"/>
                <a:ea typeface="Dotum" panose="020B0600000101010101" pitchFamily="34" charset="-127"/>
                <a:cs typeface="Monaco" charset="0"/>
              </a:rPr>
              <a:t> and </a:t>
            </a:r>
            <a:r>
              <a:rPr lang="it-IT" sz="2800" b="1" dirty="0" err="1">
                <a:solidFill>
                  <a:srgbClr val="C00000"/>
                </a:solidFill>
                <a:latin typeface="Dotum" panose="020B0600000101010101" pitchFamily="34" charset="-127"/>
                <a:ea typeface="Dotum" panose="020B0600000101010101" pitchFamily="34" charset="-127"/>
                <a:cs typeface="Monaco" charset="0"/>
              </a:rPr>
              <a:t>learning</a:t>
            </a:r>
            <a:r>
              <a:rPr lang="it-IT" sz="2800" b="1" dirty="0">
                <a:solidFill>
                  <a:srgbClr val="C00000"/>
                </a:solidFill>
                <a:latin typeface="Dotum" panose="020B0600000101010101" pitchFamily="34" charset="-127"/>
                <a:ea typeface="Dotum" panose="020B0600000101010101" pitchFamily="34" charset="-127"/>
                <a:cs typeface="Monaco" charset="0"/>
              </a:rPr>
              <a:t> </a:t>
            </a:r>
            <a:r>
              <a:rPr lang="en-GB" sz="2800" b="1" dirty="0">
                <a:solidFill>
                  <a:srgbClr val="C00000"/>
                </a:solidFill>
                <a:latin typeface="Dotum" panose="020B0600000101010101" pitchFamily="34" charset="-127"/>
                <a:ea typeface="Dotum" panose="020B0600000101010101" pitchFamily="34" charset="-127"/>
                <a:cs typeface="Monaco" charset="0"/>
              </a:rPr>
              <a:t>programmes</a:t>
            </a:r>
            <a:endParaRPr lang="en-US" sz="2800" b="1" dirty="0">
              <a:solidFill>
                <a:srgbClr val="C00000"/>
              </a:solidFill>
              <a:latin typeface="Dotum" panose="020B0600000101010101" pitchFamily="34" charset="-127"/>
              <a:ea typeface="Dotum" panose="020B0600000101010101" pitchFamily="34" charset="-127"/>
              <a:cs typeface="Monaco"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79293" y="3361707"/>
            <a:ext cx="6045203" cy="331980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502401" y="417947"/>
            <a:ext cx="5322095" cy="2848881"/>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63512" y="1897821"/>
            <a:ext cx="5500688" cy="4783688"/>
          </a:xfrm>
          <a:prstGeom prst="rect">
            <a:avLst/>
          </a:prstGeom>
        </p:spPr>
      </p:pic>
      <p:sp>
        <p:nvSpPr>
          <p:cNvPr id="3" name="Rectangle 2"/>
          <p:cNvSpPr/>
          <p:nvPr/>
        </p:nvSpPr>
        <p:spPr>
          <a:xfrm>
            <a:off x="163512" y="6419899"/>
            <a:ext cx="2356735" cy="261610"/>
          </a:xfrm>
          <a:prstGeom prst="rect">
            <a:avLst/>
          </a:prstGeom>
        </p:spPr>
        <p:txBody>
          <a:bodyPr wrap="none">
            <a:spAutoFit/>
          </a:bodyPr>
          <a:lstStyle/>
          <a:p>
            <a:r>
              <a:rPr lang="en-US" sz="1100" dirty="0">
                <a:solidFill>
                  <a:schemeClr val="bg1"/>
                </a:solidFill>
                <a:latin typeface="Avenir Book" charset="0"/>
                <a:ea typeface="Avenir Book" charset="0"/>
                <a:cs typeface="Avenir Book" charset="0"/>
              </a:rPr>
              <a:t>Maria Nepomuceno’s Cosmic </a:t>
            </a:r>
            <a:r>
              <a:rPr lang="en-US" sz="1100" dirty="0" err="1">
                <a:solidFill>
                  <a:schemeClr val="bg1"/>
                </a:solidFill>
                <a:latin typeface="Avenir Book" charset="0"/>
                <a:ea typeface="Avenir Book" charset="0"/>
                <a:cs typeface="Avenir Book" charset="0"/>
              </a:rPr>
              <a:t>Teta</a:t>
            </a:r>
            <a:endParaRPr lang="en-US" sz="1100" dirty="0">
              <a:solidFill>
                <a:schemeClr val="bg1"/>
              </a:solidFill>
              <a:latin typeface="Avenir Book" charset="0"/>
              <a:ea typeface="Avenir Book" charset="0"/>
              <a:cs typeface="Avenir Book" charset="0"/>
            </a:endParaRPr>
          </a:p>
        </p:txBody>
      </p:sp>
      <p:sp>
        <p:nvSpPr>
          <p:cNvPr id="5" name="Rectangle 4">
            <a:extLst>
              <a:ext uri="{FF2B5EF4-FFF2-40B4-BE49-F238E27FC236}">
                <a16:creationId xmlns:a16="http://schemas.microsoft.com/office/drawing/2014/main" id="{A3E3C917-967D-AC40-89AA-9BEAB2DE63A6}"/>
              </a:ext>
            </a:extLst>
          </p:cNvPr>
          <p:cNvSpPr/>
          <p:nvPr/>
        </p:nvSpPr>
        <p:spPr>
          <a:xfrm>
            <a:off x="6502401" y="2897496"/>
            <a:ext cx="1350050" cy="276999"/>
          </a:xfrm>
          <a:prstGeom prst="rect">
            <a:avLst/>
          </a:prstGeom>
        </p:spPr>
        <p:txBody>
          <a:bodyPr wrap="none">
            <a:spAutoFit/>
          </a:bodyPr>
          <a:lstStyle/>
          <a:p>
            <a:r>
              <a:rPr lang="en-GB" sz="1200" b="1" dirty="0">
                <a:solidFill>
                  <a:schemeClr val="bg1"/>
                </a:solidFill>
                <a:latin typeface="Dotum" panose="020B0600000101010101" pitchFamily="34" charset="-127"/>
                <a:ea typeface="Dotum" panose="020B0600000101010101" pitchFamily="34" charset="-127"/>
              </a:rPr>
              <a:t>Barbican Blocks</a:t>
            </a:r>
            <a:endParaRPr lang="en-US" sz="1200" dirty="0">
              <a:solidFill>
                <a:schemeClr val="bg1"/>
              </a:solidFill>
              <a:latin typeface="Dotum" panose="020B0600000101010101" pitchFamily="34" charset="-127"/>
              <a:ea typeface="Dotum" panose="020B0600000101010101" pitchFamily="34" charset="-127"/>
            </a:endParaRPr>
          </a:p>
        </p:txBody>
      </p:sp>
    </p:spTree>
    <p:extLst>
      <p:ext uri="{BB962C8B-B14F-4D97-AF65-F5344CB8AC3E}">
        <p14:creationId xmlns:p14="http://schemas.microsoft.com/office/powerpoint/2010/main" val="2704691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272668"/>
            <a:ext cx="10525125" cy="523220"/>
          </a:xfrm>
          <a:prstGeom prst="rect">
            <a:avLst/>
          </a:prstGeom>
          <a:solidFill>
            <a:schemeClr val="bg1"/>
          </a:solidFill>
        </p:spPr>
        <p:txBody>
          <a:bodyPr wrap="square" rtlCol="0">
            <a:spAutoFit/>
          </a:bodyPr>
          <a:lstStyle/>
          <a:p>
            <a:r>
              <a:rPr lang="en-US" sz="2800" b="1" dirty="0">
                <a:solidFill>
                  <a:srgbClr val="C00000"/>
                </a:solidFill>
                <a:latin typeface="Dotum" panose="020B0600000101010101" pitchFamily="34" charset="-127"/>
                <a:ea typeface="Dotum" panose="020B0600000101010101" pitchFamily="34" charset="-127"/>
                <a:cs typeface="Monaco" charset="0"/>
              </a:rPr>
              <a:t>Foyers as spaces for informal and self-</a:t>
            </a:r>
            <a:r>
              <a:rPr lang="en-US" sz="2800" b="1" dirty="0" err="1">
                <a:solidFill>
                  <a:srgbClr val="C00000"/>
                </a:solidFill>
                <a:latin typeface="Dotum" panose="020B0600000101010101" pitchFamily="34" charset="-127"/>
                <a:ea typeface="Dotum" panose="020B0600000101010101" pitchFamily="34" charset="-127"/>
                <a:cs typeface="Monaco" charset="0"/>
              </a:rPr>
              <a:t>organised</a:t>
            </a:r>
            <a:r>
              <a:rPr lang="en-US" sz="2800" b="1" dirty="0">
                <a:solidFill>
                  <a:srgbClr val="C00000"/>
                </a:solidFill>
                <a:latin typeface="Dotum" panose="020B0600000101010101" pitchFamily="34" charset="-127"/>
                <a:ea typeface="Dotum" panose="020B0600000101010101" pitchFamily="34" charset="-127"/>
                <a:cs typeface="Monaco" charset="0"/>
              </a:rPr>
              <a:t> activities</a:t>
            </a:r>
          </a:p>
        </p:txBody>
      </p:sp>
      <p:sp>
        <p:nvSpPr>
          <p:cNvPr id="7" name="Rectangle 6"/>
          <p:cNvSpPr/>
          <p:nvPr/>
        </p:nvSpPr>
        <p:spPr>
          <a:xfrm>
            <a:off x="4016713" y="2212995"/>
            <a:ext cx="4158573" cy="3293209"/>
          </a:xfrm>
          <a:prstGeom prst="rect">
            <a:avLst/>
          </a:prstGeom>
          <a:solidFill>
            <a:schemeClr val="bg1"/>
          </a:solidFill>
        </p:spPr>
        <p:txBody>
          <a:bodyPr wrap="square">
            <a:spAutoFit/>
          </a:bodyPr>
          <a:lstStyle/>
          <a:p>
            <a:r>
              <a:rPr lang="en-US" sz="1600" i="1" dirty="0">
                <a:latin typeface="Dotum" panose="020B0600000101010101" pitchFamily="34" charset="-127"/>
                <a:ea typeface="Dotum" panose="020B0600000101010101" pitchFamily="34" charset="-127"/>
                <a:cs typeface="Monaco" charset="0"/>
              </a:rPr>
              <a:t>‘a lot of people use the spaces… obviously at lunchtime you get a wave of office workers using it for their lunch, or to chill out, but right from the opening of the Centre you'll get dedicated teams of gamers... I think they are gaming... normally it's space with </a:t>
            </a:r>
            <a:r>
              <a:rPr lang="en-US" sz="1600" i="1" dirty="0" err="1">
                <a:latin typeface="Dotum" panose="020B0600000101010101" pitchFamily="34" charset="-127"/>
                <a:ea typeface="Dotum" panose="020B0600000101010101" pitchFamily="34" charset="-127"/>
                <a:cs typeface="Monaco" charset="0"/>
              </a:rPr>
              <a:t>wifi</a:t>
            </a:r>
            <a:r>
              <a:rPr lang="en-US" sz="1600" i="1" dirty="0">
                <a:latin typeface="Dotum" panose="020B0600000101010101" pitchFamily="34" charset="-127"/>
                <a:ea typeface="Dotum" panose="020B0600000101010101" pitchFamily="34" charset="-127"/>
                <a:cs typeface="Monaco" charset="0"/>
              </a:rPr>
              <a:t>... lots of people work and write in the spaces, and lots of people dance in the spaces, I think that's really, really good use of space ... you get lots of people dancing, you get actors rehearsing’ </a:t>
            </a:r>
          </a:p>
          <a:p>
            <a:r>
              <a:rPr lang="en-US" sz="1600" i="1" dirty="0">
                <a:latin typeface="Dotum" panose="020B0600000101010101" pitchFamily="34" charset="-127"/>
                <a:ea typeface="Dotum" panose="020B0600000101010101" pitchFamily="34" charset="-127"/>
                <a:cs typeface="Monaco" charset="0"/>
              </a:rPr>
              <a:t>(Barbican host; 1.58 - 64)</a:t>
            </a:r>
          </a:p>
        </p:txBody>
      </p:sp>
      <p:sp>
        <p:nvSpPr>
          <p:cNvPr id="8" name="TextBox 7"/>
          <p:cNvSpPr txBox="1"/>
          <p:nvPr/>
        </p:nvSpPr>
        <p:spPr>
          <a:xfrm>
            <a:off x="6899564" y="6492425"/>
            <a:ext cx="5019720" cy="261610"/>
          </a:xfrm>
          <a:prstGeom prst="rect">
            <a:avLst/>
          </a:prstGeom>
          <a:noFill/>
        </p:spPr>
        <p:txBody>
          <a:bodyPr wrap="square" rtlCol="0">
            <a:spAutoFit/>
          </a:bodyPr>
          <a:lstStyle/>
          <a:p>
            <a:r>
              <a:rPr lang="en-US" sz="1100" dirty="0">
                <a:solidFill>
                  <a:schemeClr val="bg1"/>
                </a:solidFill>
                <a:latin typeface="Avenir Book" charset="0"/>
                <a:ea typeface="Avenir Book" charset="0"/>
                <a:cs typeface="Avenir Book" charset="0"/>
              </a:rPr>
              <a:t>Matteo </a:t>
            </a:r>
            <a:r>
              <a:rPr lang="en-US" sz="1100" dirty="0" err="1">
                <a:solidFill>
                  <a:schemeClr val="bg1"/>
                </a:solidFill>
                <a:latin typeface="Avenir Book" charset="0"/>
                <a:ea typeface="Avenir Book" charset="0"/>
                <a:cs typeface="Avenir Book" charset="0"/>
              </a:rPr>
              <a:t>Zamagni</a:t>
            </a:r>
            <a:r>
              <a:rPr lang="en-US" sz="1100" dirty="0">
                <a:solidFill>
                  <a:schemeClr val="bg1"/>
                </a:solidFill>
                <a:latin typeface="Avenir Book" charset="0"/>
                <a:ea typeface="Avenir Book" charset="0"/>
                <a:cs typeface="Avenir Book" charset="0"/>
              </a:rPr>
              <a:t>, </a:t>
            </a:r>
            <a:r>
              <a:rPr lang="en-US" sz="1100" i="1" dirty="0">
                <a:solidFill>
                  <a:schemeClr val="bg1"/>
                </a:solidFill>
                <a:latin typeface="Avenir Book" charset="0"/>
                <a:ea typeface="Avenir Book" charset="0"/>
                <a:cs typeface="Avenir Book" charset="0"/>
              </a:rPr>
              <a:t>Nature abstraction </a:t>
            </a:r>
            <a:r>
              <a:rPr lang="en-US" sz="1100" dirty="0">
                <a:solidFill>
                  <a:schemeClr val="bg1"/>
                </a:solidFill>
                <a:latin typeface="Avenir Book" charset="0"/>
                <a:ea typeface="Avenir Book" charset="0"/>
                <a:cs typeface="Avenir Book" charset="0"/>
              </a:rPr>
              <a:t>(Fish Island labs, Interfaces, 2015)</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11076" y="1585601"/>
            <a:ext cx="3555796" cy="2666847"/>
          </a:xfrm>
          <a:prstGeom prst="rect">
            <a:avLst/>
          </a:prstGeom>
        </p:spPr>
      </p:pic>
      <p:pic>
        <p:nvPicPr>
          <p:cNvPr id="10" name="Picture 9">
            <a:extLst>
              <a:ext uri="{FF2B5EF4-FFF2-40B4-BE49-F238E27FC236}">
                <a16:creationId xmlns:a16="http://schemas.microsoft.com/office/drawing/2014/main" id="{31217942-294B-7047-A803-A0D63AF55346}"/>
              </a:ext>
            </a:extLst>
          </p:cNvPr>
          <p:cNvPicPr>
            <a:picLocks noChangeAspect="1"/>
          </p:cNvPicPr>
          <p:nvPr/>
        </p:nvPicPr>
        <p:blipFill>
          <a:blip r:embed="rId5"/>
          <a:stretch>
            <a:fillRect/>
          </a:stretch>
        </p:blipFill>
        <p:spPr>
          <a:xfrm>
            <a:off x="8289257" y="3798675"/>
            <a:ext cx="3591667" cy="2693750"/>
          </a:xfrm>
          <a:prstGeom prst="rect">
            <a:avLst/>
          </a:prstGeom>
        </p:spPr>
      </p:pic>
    </p:spTree>
    <p:extLst>
      <p:ext uri="{BB962C8B-B14F-4D97-AF65-F5344CB8AC3E}">
        <p14:creationId xmlns:p14="http://schemas.microsoft.com/office/powerpoint/2010/main" val="177054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91D6-E1D2-6345-8428-BD5264A9D009}"/>
              </a:ext>
            </a:extLst>
          </p:cNvPr>
          <p:cNvSpPr>
            <a:spLocks noGrp="1"/>
          </p:cNvSpPr>
          <p:nvPr>
            <p:ph type="title"/>
          </p:nvPr>
        </p:nvSpPr>
        <p:spPr/>
        <p:txBody>
          <a:bodyPr/>
          <a:lstStyle/>
          <a:p>
            <a:r>
              <a:rPr lang="en-US" b="1" dirty="0">
                <a:solidFill>
                  <a:srgbClr val="C00000"/>
                </a:solidFill>
                <a:latin typeface="Dotum" panose="020B0600000101010101" pitchFamily="34" charset="-127"/>
                <a:ea typeface="Dotum" panose="020B0600000101010101" pitchFamily="34" charset="-127"/>
              </a:rPr>
              <a:t>We live in the ’age of participation’</a:t>
            </a:r>
          </a:p>
        </p:txBody>
      </p:sp>
      <p:sp>
        <p:nvSpPr>
          <p:cNvPr id="3" name="Content Placeholder 2">
            <a:extLst>
              <a:ext uri="{FF2B5EF4-FFF2-40B4-BE49-F238E27FC236}">
                <a16:creationId xmlns:a16="http://schemas.microsoft.com/office/drawing/2014/main" id="{8DF7DE6A-BAE1-024C-88C3-2E71E9A7A3D0}"/>
              </a:ext>
            </a:extLst>
          </p:cNvPr>
          <p:cNvSpPr>
            <a:spLocks noGrp="1"/>
          </p:cNvSpPr>
          <p:nvPr>
            <p:ph idx="1"/>
          </p:nvPr>
        </p:nvSpPr>
        <p:spPr>
          <a:xfrm>
            <a:off x="481263" y="1825625"/>
            <a:ext cx="11177337" cy="4351338"/>
          </a:xfrm>
        </p:spPr>
        <p:txBody>
          <a:bodyPr>
            <a:noAutofit/>
          </a:bodyPr>
          <a:lstStyle/>
          <a:p>
            <a:r>
              <a:rPr lang="en-US" sz="3000" dirty="0">
                <a:latin typeface="Dotum" panose="020B0600000101010101" pitchFamily="34" charset="-127"/>
                <a:ea typeface="Dotum" panose="020B0600000101010101" pitchFamily="34" charset="-127"/>
              </a:rPr>
              <a:t>New technologies, web 2.0 and social media</a:t>
            </a:r>
          </a:p>
          <a:p>
            <a:r>
              <a:rPr lang="en-US" sz="3000" dirty="0">
                <a:latin typeface="Dotum" panose="020B0600000101010101" pitchFamily="34" charset="-127"/>
                <a:ea typeface="Dotum" panose="020B0600000101010101" pitchFamily="34" charset="-127"/>
              </a:rPr>
              <a:t>Variety of participatory and socially-engaged arts practices </a:t>
            </a:r>
          </a:p>
          <a:p>
            <a:r>
              <a:rPr lang="en-US" sz="3000" dirty="0">
                <a:latin typeface="Dotum" panose="020B0600000101010101" pitchFamily="34" charset="-127"/>
                <a:ea typeface="Dotum" panose="020B0600000101010101" pitchFamily="34" charset="-127"/>
              </a:rPr>
              <a:t>Cultural policy and the ‘participation agenda’ (and myth)</a:t>
            </a:r>
          </a:p>
          <a:p>
            <a:r>
              <a:rPr lang="en-US" sz="3000" dirty="0">
                <a:latin typeface="Dotum" panose="020B0600000101010101" pitchFamily="34" charset="-127"/>
                <a:ea typeface="Dotum" panose="020B0600000101010101" pitchFamily="34" charset="-127"/>
              </a:rPr>
              <a:t>Increasing demands on cultural institutions to justify their existence and public value</a:t>
            </a:r>
          </a:p>
          <a:p>
            <a:r>
              <a:rPr lang="en-US" sz="3000" dirty="0">
                <a:latin typeface="Dotum" panose="020B0600000101010101" pitchFamily="34" charset="-127"/>
                <a:ea typeface="Dotum" panose="020B0600000101010101" pitchFamily="34" charset="-127"/>
              </a:rPr>
              <a:t>Experience economy and the rise of the prosumer</a:t>
            </a:r>
          </a:p>
          <a:p>
            <a:r>
              <a:rPr lang="en-US" sz="3000" dirty="0">
                <a:latin typeface="Dotum" panose="020B0600000101010101" pitchFamily="34" charset="-127"/>
                <a:ea typeface="Dotum" panose="020B0600000101010101" pitchFamily="34" charset="-127"/>
              </a:rPr>
              <a:t>Engaging and participatory museums and arts institutions</a:t>
            </a:r>
          </a:p>
        </p:txBody>
      </p:sp>
    </p:spTree>
    <p:extLst>
      <p:ext uri="{BB962C8B-B14F-4D97-AF65-F5344CB8AC3E}">
        <p14:creationId xmlns:p14="http://schemas.microsoft.com/office/powerpoint/2010/main" val="4162686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iting for their luggage at an airport&#10;&#10;Description automatically generated">
            <a:extLst>
              <a:ext uri="{FF2B5EF4-FFF2-40B4-BE49-F238E27FC236}">
                <a16:creationId xmlns:a16="http://schemas.microsoft.com/office/drawing/2014/main" id="{25410D79-7C0A-7541-AA2C-D6305F07BC4B}"/>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504"/>
                    </a14:imgEffect>
                    <a14:imgEffect>
                      <a14:saturation sat="133000"/>
                    </a14:imgEffect>
                    <a14:imgEffect>
                      <a14:brightnessContrast bright="8000" contrast="32000"/>
                    </a14:imgEffect>
                  </a14:imgLayer>
                </a14:imgProps>
              </a:ext>
              <a:ext uri="{28A0092B-C50C-407E-A947-70E740481C1C}">
                <a14:useLocalDpi xmlns:a14="http://schemas.microsoft.com/office/drawing/2010/main"/>
              </a:ext>
            </a:extLst>
          </a:blip>
          <a:srcRect/>
          <a:stretch/>
        </p:blipFill>
        <p:spPr>
          <a:xfrm>
            <a:off x="273559" y="1601816"/>
            <a:ext cx="6334405" cy="4211155"/>
          </a:xfrm>
          <a:prstGeom prst="rect">
            <a:avLst/>
          </a:prstGeom>
        </p:spPr>
      </p:pic>
      <p:sp>
        <p:nvSpPr>
          <p:cNvPr id="4" name="Rectangle 3"/>
          <p:cNvSpPr/>
          <p:nvPr/>
        </p:nvSpPr>
        <p:spPr>
          <a:xfrm>
            <a:off x="6607964" y="175145"/>
            <a:ext cx="5577840" cy="6682855"/>
          </a:xfrm>
          <a:prstGeom prst="rect">
            <a:avLst/>
          </a:prstGeom>
          <a:solidFill>
            <a:schemeClr val="bg1"/>
          </a:solidFill>
        </p:spPr>
        <p:txBody>
          <a:bodyPr wrap="square">
            <a:spAutoFit/>
          </a:bodyPr>
          <a:lstStyle/>
          <a:p>
            <a:pPr marL="457200" algn="just">
              <a:lnSpc>
                <a:spcPct val="150000"/>
              </a:lnSpc>
              <a:spcAft>
                <a:spcPts val="0"/>
              </a:spcAft>
            </a:pPr>
            <a:r>
              <a:rPr lang="en-GB" sz="1600" i="1" dirty="0">
                <a:latin typeface="Dotum" panose="020B0600000101010101" pitchFamily="34" charset="-127"/>
                <a:ea typeface="Dotum" panose="020B0600000101010101" pitchFamily="34" charset="-127"/>
                <a:cs typeface="Times New Roman" charset="0"/>
              </a:rPr>
              <a:t>‘…I do remember this group of women […] and I remember another woman was just walking past, they didn’t know each other, and she overheard the content of the group […] and she got invited into the group, and she stayed there for a while... I was working in the door, on a concert, I was observing this, I didn’t participate, but I thought that was really positive, because there was someone who was entering the Barbican perhaps for another reason, either to go and get a coffee, or something, I don’t know... but she then interacted with another group of people that were in a focused …</a:t>
            </a:r>
            <a:r>
              <a:rPr lang="en-GB" sz="1600" i="1" dirty="0" err="1">
                <a:latin typeface="Dotum" panose="020B0600000101010101" pitchFamily="34" charset="-127"/>
                <a:ea typeface="Dotum" panose="020B0600000101010101" pitchFamily="34" charset="-127"/>
                <a:cs typeface="Times New Roman" charset="0"/>
              </a:rPr>
              <a:t>mmmh</a:t>
            </a:r>
            <a:r>
              <a:rPr lang="en-GB" sz="1600" i="1" dirty="0">
                <a:latin typeface="Dotum" panose="020B0600000101010101" pitchFamily="34" charset="-127"/>
                <a:ea typeface="Dotum" panose="020B0600000101010101" pitchFamily="34" charset="-127"/>
                <a:cs typeface="Times New Roman" charset="0"/>
              </a:rPr>
              <a:t>… activity and then she was participating just in that, just by the mere fact that she was just walking past them... So, I think that’s the beauty of the foyer spaces of the Barbican… that things can happen without the Barbican having to programme them (5.88 -104)</a:t>
            </a:r>
            <a:endParaRPr lang="en-US" sz="1600" dirty="0">
              <a:effectLst/>
              <a:latin typeface="Dotum" panose="020B0600000101010101" pitchFamily="34" charset="-127"/>
              <a:ea typeface="Dotum" panose="020B0600000101010101" pitchFamily="34" charset="-127"/>
              <a:cs typeface="Times New Roman" charset="0"/>
            </a:endParaRPr>
          </a:p>
        </p:txBody>
      </p:sp>
      <p:sp>
        <p:nvSpPr>
          <p:cNvPr id="5" name="TextBox 4"/>
          <p:cNvSpPr txBox="1"/>
          <p:nvPr/>
        </p:nvSpPr>
        <p:spPr>
          <a:xfrm>
            <a:off x="273559" y="167306"/>
            <a:ext cx="3857569" cy="954107"/>
          </a:xfrm>
          <a:prstGeom prst="rect">
            <a:avLst/>
          </a:prstGeom>
          <a:solidFill>
            <a:schemeClr val="bg1"/>
          </a:solidFill>
        </p:spPr>
        <p:txBody>
          <a:bodyPr wrap="square" rtlCol="0">
            <a:spAutoFit/>
          </a:bodyPr>
          <a:lstStyle/>
          <a:p>
            <a:r>
              <a:rPr lang="en-US" sz="2800" b="1" dirty="0">
                <a:solidFill>
                  <a:srgbClr val="C00000"/>
                </a:solidFill>
                <a:latin typeface="Dotum" panose="020B0600000101010101" pitchFamily="34" charset="-127"/>
                <a:ea typeface="Dotum" panose="020B0600000101010101" pitchFamily="34" charset="-127"/>
                <a:cs typeface="Monaco" charset="0"/>
              </a:rPr>
              <a:t>Foyers as gathering spaces</a:t>
            </a:r>
          </a:p>
        </p:txBody>
      </p:sp>
    </p:spTree>
    <p:extLst>
      <p:ext uri="{BB962C8B-B14F-4D97-AF65-F5344CB8AC3E}">
        <p14:creationId xmlns:p14="http://schemas.microsoft.com/office/powerpoint/2010/main" val="416479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8205" y="431810"/>
            <a:ext cx="11208774" cy="584775"/>
          </a:xfrm>
          <a:prstGeom prst="rect">
            <a:avLst/>
          </a:prstGeom>
          <a:solidFill>
            <a:schemeClr val="bg1"/>
          </a:solidFill>
        </p:spPr>
        <p:txBody>
          <a:bodyPr wrap="square" rtlCol="0">
            <a:spAutoFit/>
          </a:bodyPr>
          <a:lstStyle/>
          <a:p>
            <a:r>
              <a:rPr lang="en-US" sz="3200" b="1" dirty="0">
                <a:solidFill>
                  <a:srgbClr val="C00000"/>
                </a:solidFill>
                <a:latin typeface="Dotum" panose="020B0600000101010101" pitchFamily="34" charset="-127"/>
                <a:ea typeface="Dotum" panose="020B0600000101010101" pitchFamily="34" charset="-127"/>
                <a:cs typeface="Monaco" charset="0"/>
              </a:rPr>
              <a:t>Foyers as free, accessible spaces</a:t>
            </a:r>
          </a:p>
        </p:txBody>
      </p:sp>
      <p:pic>
        <p:nvPicPr>
          <p:cNvPr id="7" name="Picture 6" descr="A large room&#10;&#10;Description automatically generated">
            <a:extLst>
              <a:ext uri="{FF2B5EF4-FFF2-40B4-BE49-F238E27FC236}">
                <a16:creationId xmlns:a16="http://schemas.microsoft.com/office/drawing/2014/main" id="{BCA16EAB-5C81-924A-8F23-CB6F842C8FE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33" y="1179872"/>
            <a:ext cx="6577779" cy="5258336"/>
          </a:xfrm>
          <a:prstGeom prst="rect">
            <a:avLst/>
          </a:prstGeom>
        </p:spPr>
      </p:pic>
      <p:sp>
        <p:nvSpPr>
          <p:cNvPr id="4" name="Rectangle 3"/>
          <p:cNvSpPr/>
          <p:nvPr/>
        </p:nvSpPr>
        <p:spPr>
          <a:xfrm>
            <a:off x="6335486" y="2057400"/>
            <a:ext cx="5271493" cy="3139321"/>
          </a:xfrm>
          <a:prstGeom prst="rect">
            <a:avLst/>
          </a:prstGeom>
          <a:solidFill>
            <a:schemeClr val="bg1"/>
          </a:solidFill>
        </p:spPr>
        <p:txBody>
          <a:bodyPr wrap="square">
            <a:spAutoFit/>
          </a:bodyPr>
          <a:lstStyle/>
          <a:p>
            <a:r>
              <a:rPr lang="en-GB" i="1" dirty="0">
                <a:latin typeface="Dotum" panose="020B0600000101010101" pitchFamily="34" charset="-127"/>
                <a:ea typeface="Dotum" panose="020B0600000101010101" pitchFamily="34" charset="-127"/>
                <a:cs typeface="Times New Roman" charset="0"/>
              </a:rPr>
              <a:t>‘…especially younger people who may be or don’t have access to another kind of space, to meet, the fact that there are these free spaces, and people can just come and use them, and not be pushed out, and they don’t have to necessarily buy anything, and they can just come, and meet together and just use it as a social space, without any pressure of money… or, </a:t>
            </a:r>
            <a:r>
              <a:rPr lang="en-GB" i="1" dirty="0" err="1">
                <a:latin typeface="Dotum" panose="020B0600000101010101" pitchFamily="34" charset="-127"/>
                <a:ea typeface="Dotum" panose="020B0600000101010101" pitchFamily="34" charset="-127"/>
                <a:cs typeface="Times New Roman" charset="0"/>
              </a:rPr>
              <a:t>mmmh</a:t>
            </a:r>
            <a:r>
              <a:rPr lang="en-GB" i="1" dirty="0">
                <a:latin typeface="Dotum" panose="020B0600000101010101" pitchFamily="34" charset="-127"/>
                <a:ea typeface="Dotum" panose="020B0600000101010101" pitchFamily="34" charset="-127"/>
                <a:cs typeface="Times New Roman" charset="0"/>
              </a:rPr>
              <a:t>, being of a certain status, I just think that’s a really nice thing…that the Barbican offers…</a:t>
            </a:r>
            <a:r>
              <a:rPr lang="en-GB" dirty="0">
                <a:latin typeface="Dotum" panose="020B0600000101010101" pitchFamily="34" charset="-127"/>
                <a:ea typeface="Dotum" panose="020B0600000101010101" pitchFamily="34" charset="-127"/>
                <a:cs typeface="Times New Roman" charset="0"/>
              </a:rPr>
              <a:t>’ (Barbican host 3.56 - 58). </a:t>
            </a:r>
            <a:endParaRPr lang="en-US" dirty="0">
              <a:latin typeface="Dotum" panose="020B0600000101010101" pitchFamily="34" charset="-127"/>
              <a:ea typeface="Dotum" panose="020B0600000101010101" pitchFamily="34" charset="-127"/>
            </a:endParaRPr>
          </a:p>
        </p:txBody>
      </p:sp>
    </p:spTree>
    <p:extLst>
      <p:ext uri="{BB962C8B-B14F-4D97-AF65-F5344CB8AC3E}">
        <p14:creationId xmlns:p14="http://schemas.microsoft.com/office/powerpoint/2010/main" val="205262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71675" y="110938"/>
            <a:ext cx="9773285" cy="6490073"/>
          </a:xfrm>
          <a:prstGeom prst="rect">
            <a:avLst/>
          </a:prstGeom>
        </p:spPr>
      </p:pic>
      <p:sp>
        <p:nvSpPr>
          <p:cNvPr id="5" name="Rectangle 4"/>
          <p:cNvSpPr/>
          <p:nvPr/>
        </p:nvSpPr>
        <p:spPr>
          <a:xfrm>
            <a:off x="447040" y="3739596"/>
            <a:ext cx="5257237" cy="1477328"/>
          </a:xfrm>
          <a:prstGeom prst="rect">
            <a:avLst/>
          </a:prstGeom>
          <a:solidFill>
            <a:schemeClr val="bg1"/>
          </a:solidFill>
        </p:spPr>
        <p:txBody>
          <a:bodyPr wrap="square">
            <a:spAutoFit/>
          </a:bodyPr>
          <a:lstStyle/>
          <a:p>
            <a:r>
              <a:rPr lang="en-US" dirty="0">
                <a:latin typeface="Dotum" panose="020B0600000101010101" pitchFamily="34" charset="-127"/>
                <a:ea typeface="Dotum" panose="020B0600000101010101" pitchFamily="34" charset="-127"/>
                <a:cs typeface="Monaco" charset="0"/>
              </a:rPr>
              <a:t>‘…things that people shouldn't do, like […] sliding down bannisters, I think that's fun, sliding down bannisters… it’s probably the most accessible foyer installation…’</a:t>
            </a:r>
          </a:p>
          <a:p>
            <a:r>
              <a:rPr lang="en-US" dirty="0">
                <a:latin typeface="Dotum" panose="020B0600000101010101" pitchFamily="34" charset="-127"/>
                <a:ea typeface="Dotum" panose="020B0600000101010101" pitchFamily="34" charset="-127"/>
                <a:cs typeface="Monaco" charset="0"/>
              </a:rPr>
              <a:t>(Barbican Host 1.211 – 14).</a:t>
            </a:r>
          </a:p>
        </p:txBody>
      </p:sp>
      <p:sp>
        <p:nvSpPr>
          <p:cNvPr id="2" name="Rectangle 1"/>
          <p:cNvSpPr/>
          <p:nvPr/>
        </p:nvSpPr>
        <p:spPr>
          <a:xfrm>
            <a:off x="2055174" y="255742"/>
            <a:ext cx="8256693" cy="261610"/>
          </a:xfrm>
          <a:prstGeom prst="rect">
            <a:avLst/>
          </a:prstGeom>
        </p:spPr>
        <p:txBody>
          <a:bodyPr wrap="square">
            <a:spAutoFit/>
          </a:bodyPr>
          <a:lstStyle/>
          <a:p>
            <a:r>
              <a:rPr lang="en-US" sz="1100" dirty="0">
                <a:solidFill>
                  <a:schemeClr val="bg1"/>
                </a:solidFill>
                <a:latin typeface="Avenir Book" charset="0"/>
                <a:ea typeface="Avenir Book" charset="0"/>
                <a:cs typeface="Avenir Book" charset="0"/>
              </a:rPr>
              <a:t>Storm </a:t>
            </a:r>
            <a:r>
              <a:rPr lang="en-US" sz="1100" dirty="0" err="1">
                <a:solidFill>
                  <a:schemeClr val="bg1"/>
                </a:solidFill>
                <a:latin typeface="Avenir Book" charset="0"/>
                <a:ea typeface="Avenir Book" charset="0"/>
                <a:cs typeface="Avenir Book" charset="0"/>
              </a:rPr>
              <a:t>Freerunning</a:t>
            </a:r>
            <a:r>
              <a:rPr lang="en-US" sz="1100" dirty="0">
                <a:solidFill>
                  <a:schemeClr val="bg1"/>
                </a:solidFill>
                <a:latin typeface="Avenir Book" charset="0"/>
                <a:ea typeface="Avenir Book" charset="0"/>
                <a:cs typeface="Avenir Book" charset="0"/>
              </a:rPr>
              <a:t> leaping off the balcony in the foyer of the Barbican Centre, Urban Stories Barbican Weekender 2012</a:t>
            </a:r>
          </a:p>
        </p:txBody>
      </p:sp>
    </p:spTree>
    <p:extLst>
      <p:ext uri="{BB962C8B-B14F-4D97-AF65-F5344CB8AC3E}">
        <p14:creationId xmlns:p14="http://schemas.microsoft.com/office/powerpoint/2010/main" val="1445541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7026" y="3190180"/>
            <a:ext cx="10247472" cy="3508653"/>
          </a:xfrm>
          <a:prstGeom prst="rect">
            <a:avLst/>
          </a:prstGeom>
          <a:solidFill>
            <a:schemeClr val="bg1"/>
          </a:solidFill>
        </p:spPr>
        <p:txBody>
          <a:bodyPr wrap="square">
            <a:spAutoFit/>
          </a:bodyPr>
          <a:lstStyle/>
          <a:p>
            <a:pPr>
              <a:spcAft>
                <a:spcPts val="0"/>
              </a:spcAft>
            </a:pPr>
            <a:r>
              <a:rPr lang="en-GB" sz="2400" b="1" dirty="0">
                <a:solidFill>
                  <a:srgbClr val="C00000"/>
                </a:solidFill>
                <a:latin typeface="Dotum" charset="-127"/>
                <a:ea typeface="Dotum" charset="-127"/>
                <a:cs typeface="Dotum" charset="-127"/>
              </a:rPr>
              <a:t>Foyers as complex cultural ecosystems used by various social groups: </a:t>
            </a:r>
          </a:p>
          <a:p>
            <a:pPr>
              <a:spcAft>
                <a:spcPts val="0"/>
              </a:spcAft>
            </a:pPr>
            <a:endParaRPr lang="en-GB" dirty="0">
              <a:latin typeface="Dotum" charset="-127"/>
              <a:ea typeface="Dotum" charset="-127"/>
              <a:cs typeface="Dotum" charset="-127"/>
            </a:endParaRPr>
          </a:p>
          <a:p>
            <a:pPr marL="285750" indent="-285750">
              <a:spcAft>
                <a:spcPts val="0"/>
              </a:spcAft>
              <a:buFontTx/>
              <a:buChar char="-"/>
            </a:pPr>
            <a:r>
              <a:rPr lang="en-GB" b="1" dirty="0">
                <a:solidFill>
                  <a:srgbClr val="C00000"/>
                </a:solidFill>
                <a:latin typeface="Dotum" charset="-127"/>
                <a:ea typeface="Dotum" charset="-127"/>
                <a:cs typeface="Dotum" charset="-127"/>
              </a:rPr>
              <a:t>formal uses of space</a:t>
            </a:r>
            <a:r>
              <a:rPr lang="en-GB" dirty="0">
                <a:latin typeface="Dotum" charset="-127"/>
                <a:ea typeface="Dotum" charset="-127"/>
                <a:cs typeface="Dotum" charset="-127"/>
              </a:rPr>
              <a:t>, programmed and conceived as outreach and programming space by the Barbican (i.e. Foyers’ installations, Barbican Weekenders, </a:t>
            </a:r>
            <a:r>
              <a:rPr lang="en-GB" dirty="0" err="1">
                <a:latin typeface="Dotum" charset="-127"/>
                <a:ea typeface="Dotum" charset="-127"/>
                <a:cs typeface="Dotum" charset="-127"/>
              </a:rPr>
              <a:t>Freestage</a:t>
            </a:r>
            <a:r>
              <a:rPr lang="en-GB" dirty="0">
                <a:latin typeface="Dotum" charset="-127"/>
                <a:ea typeface="Dotum" charset="-127"/>
                <a:cs typeface="Dotum" charset="-127"/>
              </a:rPr>
              <a:t> events) but also private events booked by commercial clients (graduations, conferences, exhibition fairs); </a:t>
            </a:r>
          </a:p>
          <a:p>
            <a:pPr marL="285750" indent="-285750">
              <a:spcAft>
                <a:spcPts val="0"/>
              </a:spcAft>
              <a:buFontTx/>
              <a:buChar char="-"/>
            </a:pPr>
            <a:endParaRPr lang="en-GB" dirty="0">
              <a:latin typeface="Dotum" charset="-127"/>
              <a:ea typeface="Dotum" charset="-127"/>
              <a:cs typeface="Dotum" charset="-127"/>
            </a:endParaRPr>
          </a:p>
          <a:p>
            <a:pPr marL="285750" indent="-285750">
              <a:spcAft>
                <a:spcPts val="0"/>
              </a:spcAft>
              <a:buFontTx/>
              <a:buChar char="-"/>
            </a:pPr>
            <a:r>
              <a:rPr lang="en-GB" b="1" dirty="0">
                <a:solidFill>
                  <a:srgbClr val="C00000"/>
                </a:solidFill>
                <a:latin typeface="Dotum" charset="-127"/>
                <a:ea typeface="Dotum" charset="-127"/>
                <a:cs typeface="Dotum" charset="-127"/>
              </a:rPr>
              <a:t>Informal, non-programmed and self-organised </a:t>
            </a:r>
            <a:r>
              <a:rPr lang="en-GB" dirty="0">
                <a:latin typeface="Dotum" charset="-127"/>
                <a:ea typeface="Dotum" charset="-127"/>
                <a:cs typeface="Dotum" charset="-127"/>
              </a:rPr>
              <a:t>uses of space i.e. working, studying, writing, meeting friends, socialising, learning (i.e. co-working, book clubs, game clubs)</a:t>
            </a:r>
          </a:p>
          <a:p>
            <a:pPr marL="285750" indent="-285750">
              <a:spcAft>
                <a:spcPts val="0"/>
              </a:spcAft>
              <a:buFontTx/>
              <a:buChar char="-"/>
            </a:pPr>
            <a:endParaRPr lang="en-GB" dirty="0">
              <a:latin typeface="Dotum" charset="-127"/>
              <a:ea typeface="Dotum" charset="-127"/>
              <a:cs typeface="Dotum" charset="-127"/>
            </a:endParaRPr>
          </a:p>
          <a:p>
            <a:pPr marL="285750" indent="-285750">
              <a:buFontTx/>
              <a:buChar char="-"/>
            </a:pPr>
            <a:r>
              <a:rPr lang="en-GB" b="1" dirty="0">
                <a:solidFill>
                  <a:srgbClr val="C00000"/>
                </a:solidFill>
                <a:latin typeface="Dotum" charset="-127"/>
                <a:ea typeface="Dotum" charset="-127"/>
                <a:cs typeface="Dotum" charset="-127"/>
              </a:rPr>
              <a:t>‘subversive’ uses </a:t>
            </a:r>
            <a:r>
              <a:rPr lang="en-GB" dirty="0">
                <a:latin typeface="Dotum" charset="-127"/>
                <a:ea typeface="Dotum" charset="-127"/>
                <a:cs typeface="Dotum" charset="-127"/>
              </a:rPr>
              <a:t>(de </a:t>
            </a:r>
            <a:r>
              <a:rPr lang="en-GB" dirty="0" err="1">
                <a:latin typeface="Dotum" charset="-127"/>
                <a:ea typeface="Dotum" charset="-127"/>
                <a:cs typeface="Dotum" charset="-127"/>
              </a:rPr>
              <a:t>Certeau</a:t>
            </a:r>
            <a:r>
              <a:rPr lang="en-GB" dirty="0">
                <a:latin typeface="Dotum" charset="-127"/>
                <a:ea typeface="Dotum" charset="-127"/>
                <a:cs typeface="Dotum" charset="-127"/>
              </a:rPr>
              <a:t>, 1984), or participating ‘in the wrong way’ (Hope, 2011) that are often policed i.e. playing, protesting</a:t>
            </a:r>
            <a:endParaRPr lang="en-US" dirty="0">
              <a:latin typeface="Dotum" charset="-127"/>
              <a:ea typeface="Dotum" charset="-127"/>
              <a:cs typeface="Dotum" charset="-127"/>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4497" y="366753"/>
            <a:ext cx="4056892" cy="2473377"/>
          </a:xfrm>
          <a:prstGeom prst="rect">
            <a:avLst/>
          </a:prstGeom>
        </p:spPr>
      </p:pic>
      <p:pic>
        <p:nvPicPr>
          <p:cNvPr id="9" name="Picture 8">
            <a:extLst>
              <a:ext uri="{FF2B5EF4-FFF2-40B4-BE49-F238E27FC236}">
                <a16:creationId xmlns:a16="http://schemas.microsoft.com/office/drawing/2014/main" id="{93C5C0E6-F5DE-C947-9E8D-22A545BE4CF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531749" y="361990"/>
            <a:ext cx="3532259" cy="2473377"/>
          </a:xfrm>
          <a:prstGeom prst="rect">
            <a:avLst/>
          </a:prstGeom>
        </p:spPr>
      </p:pic>
      <p:pic>
        <p:nvPicPr>
          <p:cNvPr id="10" name="Picture 9">
            <a:extLst>
              <a:ext uri="{FF2B5EF4-FFF2-40B4-BE49-F238E27FC236}">
                <a16:creationId xmlns:a16="http://schemas.microsoft.com/office/drawing/2014/main" id="{DDB2ACCD-E1C1-484B-A0DC-EEF011D0B89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324368" y="366753"/>
            <a:ext cx="3245467" cy="2468614"/>
          </a:xfrm>
          <a:prstGeom prst="rect">
            <a:avLst/>
          </a:prstGeom>
        </p:spPr>
      </p:pic>
    </p:spTree>
    <p:extLst>
      <p:ext uri="{BB962C8B-B14F-4D97-AF65-F5344CB8AC3E}">
        <p14:creationId xmlns:p14="http://schemas.microsoft.com/office/powerpoint/2010/main" val="535315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1091" y="196417"/>
            <a:ext cx="11461135" cy="6446889"/>
          </a:xfrm>
          <a:prstGeom prst="rect">
            <a:avLst/>
          </a:prstGeom>
        </p:spPr>
      </p:pic>
      <p:sp>
        <p:nvSpPr>
          <p:cNvPr id="5" name="TextBox 4"/>
          <p:cNvSpPr txBox="1"/>
          <p:nvPr/>
        </p:nvSpPr>
        <p:spPr>
          <a:xfrm>
            <a:off x="5492258" y="1850201"/>
            <a:ext cx="6016133" cy="1569660"/>
          </a:xfrm>
          <a:prstGeom prst="rect">
            <a:avLst/>
          </a:prstGeom>
          <a:solidFill>
            <a:schemeClr val="bg1"/>
          </a:solidFill>
        </p:spPr>
        <p:txBody>
          <a:bodyPr wrap="square" rtlCol="0">
            <a:spAutoFit/>
          </a:bodyPr>
          <a:lstStyle/>
          <a:p>
            <a:r>
              <a:rPr lang="en-US" sz="3200" b="1" dirty="0">
                <a:solidFill>
                  <a:srgbClr val="C00000"/>
                </a:solidFill>
                <a:latin typeface="Dotum" panose="020B0600000101010101" pitchFamily="34" charset="-127"/>
                <a:ea typeface="Dotum" panose="020B0600000101010101" pitchFamily="34" charset="-127"/>
                <a:cs typeface="Monaco" charset="0"/>
              </a:rPr>
              <a:t>Tensions between openness/</a:t>
            </a:r>
            <a:r>
              <a:rPr lang="en-US" sz="3200" b="1" dirty="0" err="1">
                <a:solidFill>
                  <a:srgbClr val="C00000"/>
                </a:solidFill>
                <a:latin typeface="Dotum" panose="020B0600000101010101" pitchFamily="34" charset="-127"/>
                <a:ea typeface="Dotum" panose="020B0600000101010101" pitchFamily="34" charset="-127"/>
                <a:cs typeface="Monaco" charset="0"/>
              </a:rPr>
              <a:t>securitisation</a:t>
            </a:r>
            <a:r>
              <a:rPr lang="en-US" sz="3200" b="1" dirty="0">
                <a:solidFill>
                  <a:srgbClr val="C00000"/>
                </a:solidFill>
                <a:latin typeface="Dotum" panose="020B0600000101010101" pitchFamily="34" charset="-127"/>
                <a:ea typeface="Dotum" panose="020B0600000101010101" pitchFamily="34" charset="-127"/>
                <a:cs typeface="Monaco" charset="0"/>
              </a:rPr>
              <a:t> </a:t>
            </a:r>
          </a:p>
          <a:p>
            <a:r>
              <a:rPr lang="en-US" sz="3200" b="1" dirty="0">
                <a:solidFill>
                  <a:srgbClr val="C00000"/>
                </a:solidFill>
                <a:latin typeface="Dotum" panose="020B0600000101010101" pitchFamily="34" charset="-127"/>
                <a:ea typeface="Dotum" panose="020B0600000101010101" pitchFamily="34" charset="-127"/>
                <a:cs typeface="Monaco" charset="0"/>
              </a:rPr>
              <a:t>private/public space</a:t>
            </a:r>
          </a:p>
        </p:txBody>
      </p:sp>
      <p:sp>
        <p:nvSpPr>
          <p:cNvPr id="2" name="Rectangle 1"/>
          <p:cNvSpPr/>
          <p:nvPr/>
        </p:nvSpPr>
        <p:spPr>
          <a:xfrm>
            <a:off x="442450" y="6227637"/>
            <a:ext cx="6096000" cy="261610"/>
          </a:xfrm>
          <a:prstGeom prst="rect">
            <a:avLst/>
          </a:prstGeom>
        </p:spPr>
        <p:txBody>
          <a:bodyPr>
            <a:spAutoFit/>
          </a:bodyPr>
          <a:lstStyle/>
          <a:p>
            <a:r>
              <a:rPr lang="en-US" sz="1100" dirty="0">
                <a:solidFill>
                  <a:schemeClr val="bg1"/>
                </a:solidFill>
                <a:latin typeface="Avenir Book" charset="0"/>
                <a:ea typeface="Avenir Book" charset="0"/>
                <a:cs typeface="Avenir Book" charset="0"/>
              </a:rPr>
              <a:t>Murals by Banksy, inspired by Jean-Michael Basquiat’s work, 2017</a:t>
            </a:r>
          </a:p>
        </p:txBody>
      </p:sp>
      <p:sp>
        <p:nvSpPr>
          <p:cNvPr id="3" name="Rectangle 2"/>
          <p:cNvSpPr/>
          <p:nvPr/>
        </p:nvSpPr>
        <p:spPr>
          <a:xfrm>
            <a:off x="5492258" y="3523393"/>
            <a:ext cx="6619875" cy="2585323"/>
          </a:xfrm>
          <a:prstGeom prst="rect">
            <a:avLst/>
          </a:prstGeom>
          <a:solidFill>
            <a:schemeClr val="bg1"/>
          </a:solidFill>
        </p:spPr>
        <p:txBody>
          <a:bodyPr wrap="square">
            <a:spAutoFit/>
          </a:bodyPr>
          <a:lstStyle/>
          <a:p>
            <a:r>
              <a:rPr lang="en-GB" i="1" dirty="0">
                <a:latin typeface="Dotum" panose="020B0600000101010101" pitchFamily="34" charset="-127"/>
                <a:ea typeface="Dotum" panose="020B0600000101010101" pitchFamily="34" charset="-127"/>
                <a:cs typeface="Monaco" charset="0"/>
              </a:rPr>
              <a:t>‘I guess it’s keeping the balance… between safety and access’ (Barbican Host; 10.242 – 43) </a:t>
            </a:r>
          </a:p>
          <a:p>
            <a:endParaRPr lang="en-GB" i="1" dirty="0">
              <a:latin typeface="Dotum" panose="020B0600000101010101" pitchFamily="34" charset="-127"/>
              <a:ea typeface="Dotum" panose="020B0600000101010101" pitchFamily="34" charset="-127"/>
              <a:cs typeface="Monaco" charset="0"/>
            </a:endParaRPr>
          </a:p>
          <a:p>
            <a:r>
              <a:rPr lang="en-GB" i="1" dirty="0">
                <a:latin typeface="Dotum" panose="020B0600000101010101" pitchFamily="34" charset="-127"/>
                <a:ea typeface="Dotum" panose="020B0600000101010101" pitchFamily="34" charset="-127"/>
                <a:cs typeface="Monaco" charset="0"/>
              </a:rPr>
              <a:t>‘</a:t>
            </a:r>
            <a:r>
              <a:rPr lang="en-GB" i="1" dirty="0" err="1">
                <a:latin typeface="Dotum" panose="020B0600000101010101" pitchFamily="34" charset="-127"/>
                <a:ea typeface="Dotum" panose="020B0600000101010101" pitchFamily="34" charset="-127"/>
                <a:cs typeface="Monaco" charset="0"/>
              </a:rPr>
              <a:t>increas</a:t>
            </a:r>
            <a:r>
              <a:rPr lang="en-GB" i="1" dirty="0">
                <a:latin typeface="Dotum" panose="020B0600000101010101" pitchFamily="34" charset="-127"/>
                <a:ea typeface="Dotum" panose="020B0600000101010101" pitchFamily="34" charset="-127"/>
                <a:cs typeface="Monaco" charset="0"/>
              </a:rPr>
              <a:t>(</a:t>
            </a:r>
            <a:r>
              <a:rPr lang="en-GB" i="1" dirty="0" err="1">
                <a:latin typeface="Dotum" panose="020B0600000101010101" pitchFamily="34" charset="-127"/>
                <a:ea typeface="Dotum" panose="020B0600000101010101" pitchFamily="34" charset="-127"/>
                <a:cs typeface="Monaco" charset="0"/>
              </a:rPr>
              <a:t>ing</a:t>
            </a:r>
            <a:r>
              <a:rPr lang="en-GB" i="1" dirty="0">
                <a:latin typeface="Dotum" panose="020B0600000101010101" pitchFamily="34" charset="-127"/>
                <a:ea typeface="Dotum" panose="020B0600000101010101" pitchFamily="34" charset="-127"/>
                <a:cs typeface="Monaco" charset="0"/>
              </a:rPr>
              <a:t>) the security presence (and I think that) really changes the spirit of the foyers…’ (1.83 - 84)</a:t>
            </a:r>
          </a:p>
          <a:p>
            <a:endParaRPr lang="en-GB" i="1" dirty="0">
              <a:latin typeface="Dotum" panose="020B0600000101010101" pitchFamily="34" charset="-127"/>
              <a:ea typeface="Dotum" panose="020B0600000101010101" pitchFamily="34" charset="-127"/>
              <a:cs typeface="Monaco" charset="0"/>
            </a:endParaRPr>
          </a:p>
          <a:p>
            <a:r>
              <a:rPr lang="en-GB" i="1" dirty="0">
                <a:latin typeface="Dotum" panose="020B0600000101010101" pitchFamily="34" charset="-127"/>
                <a:ea typeface="Dotum" panose="020B0600000101010101" pitchFamily="34" charset="-127"/>
                <a:cs typeface="Monaco" charset="0"/>
              </a:rPr>
              <a:t>‘there’s going to be a lot of sensitivity about the roaming around the foyers and putting on free stuff for people to do… (2.113 - 14) </a:t>
            </a:r>
            <a:endParaRPr lang="en-US" i="1" dirty="0">
              <a:latin typeface="Dotum" panose="020B0600000101010101" pitchFamily="34" charset="-127"/>
              <a:ea typeface="Dotum" panose="020B0600000101010101" pitchFamily="34" charset="-127"/>
              <a:cs typeface="Monaco" charset="0"/>
            </a:endParaRPr>
          </a:p>
        </p:txBody>
      </p:sp>
    </p:spTree>
    <p:extLst>
      <p:ext uri="{BB962C8B-B14F-4D97-AF65-F5344CB8AC3E}">
        <p14:creationId xmlns:p14="http://schemas.microsoft.com/office/powerpoint/2010/main" val="3873522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22117" y="1927009"/>
            <a:ext cx="6400650" cy="3873715"/>
          </a:xfrm>
          <a:prstGeom prst="rect">
            <a:avLst/>
          </a:prstGeom>
        </p:spPr>
      </p:pic>
      <p:sp>
        <p:nvSpPr>
          <p:cNvPr id="9" name="TextBox 8"/>
          <p:cNvSpPr txBox="1"/>
          <p:nvPr/>
        </p:nvSpPr>
        <p:spPr>
          <a:xfrm>
            <a:off x="5610074" y="305568"/>
            <a:ext cx="6277125" cy="1384995"/>
          </a:xfrm>
          <a:prstGeom prst="rect">
            <a:avLst/>
          </a:prstGeom>
          <a:solidFill>
            <a:schemeClr val="bg1"/>
          </a:solidFill>
        </p:spPr>
        <p:txBody>
          <a:bodyPr wrap="square" rtlCol="0">
            <a:spAutoFit/>
          </a:bodyPr>
          <a:lstStyle/>
          <a:p>
            <a:r>
              <a:rPr lang="it-IT" sz="2800" b="1" dirty="0" err="1">
                <a:solidFill>
                  <a:srgbClr val="C00000"/>
                </a:solidFill>
                <a:latin typeface="Dotum" charset="-127"/>
                <a:ea typeface="Dotum" charset="-127"/>
                <a:cs typeface="Dotum" charset="-127"/>
              </a:rPr>
              <a:t>Formal</a:t>
            </a:r>
            <a:r>
              <a:rPr lang="it-IT" sz="2800" b="1" dirty="0">
                <a:solidFill>
                  <a:srgbClr val="C00000"/>
                </a:solidFill>
                <a:latin typeface="Dotum" charset="-127"/>
                <a:ea typeface="Dotum" charset="-127"/>
                <a:cs typeface="Dotum" charset="-127"/>
              </a:rPr>
              <a:t>, </a:t>
            </a:r>
            <a:r>
              <a:rPr lang="it-IT" sz="2800" b="1" dirty="0" err="1">
                <a:solidFill>
                  <a:srgbClr val="C00000"/>
                </a:solidFill>
                <a:latin typeface="Dotum" charset="-127"/>
                <a:ea typeface="Dotum" charset="-127"/>
                <a:cs typeface="Dotum" charset="-127"/>
              </a:rPr>
              <a:t>informal</a:t>
            </a:r>
            <a:r>
              <a:rPr lang="it-IT" sz="2800" b="1" dirty="0">
                <a:solidFill>
                  <a:srgbClr val="C00000"/>
                </a:solidFill>
                <a:latin typeface="Dotum" charset="-127"/>
                <a:ea typeface="Dotum" charset="-127"/>
                <a:cs typeface="Dotum" charset="-127"/>
              </a:rPr>
              <a:t>, </a:t>
            </a:r>
            <a:r>
              <a:rPr lang="it-IT" sz="2800" b="1" dirty="0" err="1">
                <a:solidFill>
                  <a:srgbClr val="C00000"/>
                </a:solidFill>
                <a:latin typeface="Dotum" charset="-127"/>
                <a:ea typeface="Dotum" charset="-127"/>
                <a:cs typeface="Dotum" charset="-127"/>
              </a:rPr>
              <a:t>subversive</a:t>
            </a:r>
            <a:r>
              <a:rPr lang="it-IT" sz="2800" b="1" dirty="0">
                <a:solidFill>
                  <a:srgbClr val="C00000"/>
                </a:solidFill>
                <a:latin typeface="Dotum" charset="-127"/>
                <a:ea typeface="Dotum" charset="-127"/>
                <a:cs typeface="Dotum" charset="-127"/>
              </a:rPr>
              <a:t> </a:t>
            </a:r>
            <a:r>
              <a:rPr lang="it-IT" sz="2800" b="1" dirty="0" err="1">
                <a:solidFill>
                  <a:srgbClr val="C00000"/>
                </a:solidFill>
                <a:latin typeface="Dotum" charset="-127"/>
                <a:ea typeface="Dotum" charset="-127"/>
                <a:cs typeface="Dotum" charset="-127"/>
              </a:rPr>
              <a:t>cultures</a:t>
            </a:r>
            <a:r>
              <a:rPr lang="it-IT" sz="2800" b="1" dirty="0">
                <a:solidFill>
                  <a:srgbClr val="C00000"/>
                </a:solidFill>
                <a:latin typeface="Dotum" charset="-127"/>
                <a:ea typeface="Dotum" charset="-127"/>
                <a:cs typeface="Dotum" charset="-127"/>
              </a:rPr>
              <a:t> of </a:t>
            </a:r>
            <a:r>
              <a:rPr lang="it-IT" sz="2800" b="1" dirty="0" err="1">
                <a:solidFill>
                  <a:srgbClr val="C00000"/>
                </a:solidFill>
                <a:latin typeface="Dotum" charset="-127"/>
                <a:ea typeface="Dotum" charset="-127"/>
                <a:cs typeface="Dotum" charset="-127"/>
              </a:rPr>
              <a:t>participation</a:t>
            </a:r>
            <a:r>
              <a:rPr lang="it-IT" sz="2800" b="1" dirty="0">
                <a:solidFill>
                  <a:srgbClr val="C00000"/>
                </a:solidFill>
                <a:latin typeface="Dotum" charset="-127"/>
                <a:ea typeface="Dotum" charset="-127"/>
                <a:cs typeface="Dotum" charset="-127"/>
              </a:rPr>
              <a:t> in the </a:t>
            </a:r>
            <a:r>
              <a:rPr lang="it-IT" sz="2800" b="1" dirty="0" err="1">
                <a:solidFill>
                  <a:srgbClr val="C00000"/>
                </a:solidFill>
                <a:latin typeface="Dotum" charset="-127"/>
                <a:ea typeface="Dotum" charset="-127"/>
                <a:cs typeface="Dotum" charset="-127"/>
              </a:rPr>
              <a:t>everyday</a:t>
            </a:r>
            <a:endParaRPr lang="en-US" sz="2800" b="1" dirty="0">
              <a:solidFill>
                <a:srgbClr val="C00000"/>
              </a:solidFill>
              <a:latin typeface="Dotum" charset="-127"/>
              <a:ea typeface="Dotum" charset="-127"/>
              <a:cs typeface="Dotum" charset="-127"/>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215" y="282417"/>
            <a:ext cx="5367185" cy="3578123"/>
          </a:xfrm>
          <a:prstGeom prst="rect">
            <a:avLst/>
          </a:prstGeom>
        </p:spPr>
      </p:pic>
      <p:sp>
        <p:nvSpPr>
          <p:cNvPr id="6" name="Rectangle 5"/>
          <p:cNvSpPr/>
          <p:nvPr/>
        </p:nvSpPr>
        <p:spPr>
          <a:xfrm>
            <a:off x="5722117" y="5906365"/>
            <a:ext cx="2213125" cy="261610"/>
          </a:xfrm>
          <a:prstGeom prst="rect">
            <a:avLst/>
          </a:prstGeom>
        </p:spPr>
        <p:txBody>
          <a:bodyPr wrap="square">
            <a:spAutoFit/>
          </a:bodyPr>
          <a:lstStyle/>
          <a:p>
            <a:r>
              <a:rPr lang="en-US" sz="1100" dirty="0">
                <a:latin typeface="Avenir Book" charset="0"/>
                <a:ea typeface="Avenir Book" charset="0"/>
                <a:cs typeface="Avenir Book" charset="0"/>
              </a:rPr>
              <a:t>Violeta </a:t>
            </a:r>
            <a:r>
              <a:rPr lang="en-US" sz="1100" dirty="0" err="1">
                <a:latin typeface="Avenir Book" charset="0"/>
                <a:ea typeface="Avenir Book" charset="0"/>
                <a:cs typeface="Avenir Book" charset="0"/>
              </a:rPr>
              <a:t>Beral</a:t>
            </a:r>
            <a:r>
              <a:rPr lang="en-US" sz="1100" dirty="0">
                <a:latin typeface="Avenir Book" charset="0"/>
                <a:ea typeface="Avenir Book" charset="0"/>
                <a:cs typeface="Avenir Book" charset="0"/>
              </a:rPr>
              <a:t> photographer (CC)</a:t>
            </a:r>
          </a:p>
        </p:txBody>
      </p:sp>
      <p:sp>
        <p:nvSpPr>
          <p:cNvPr id="2" name="Rectangle 1"/>
          <p:cNvSpPr/>
          <p:nvPr/>
        </p:nvSpPr>
        <p:spPr>
          <a:xfrm>
            <a:off x="147584" y="3883691"/>
            <a:ext cx="5367185" cy="430887"/>
          </a:xfrm>
          <a:prstGeom prst="rect">
            <a:avLst/>
          </a:prstGeom>
        </p:spPr>
        <p:txBody>
          <a:bodyPr wrap="square">
            <a:spAutoFit/>
          </a:bodyPr>
          <a:lstStyle/>
          <a:p>
            <a:r>
              <a:rPr lang="en-US" sz="1100" dirty="0">
                <a:latin typeface="Avenir Book" charset="0"/>
                <a:ea typeface="Avenir Book" charset="0"/>
                <a:cs typeface="Avenir Book" charset="0"/>
              </a:rPr>
              <a:t>Laurie Anderson, Trisha Brown, Gordon Matta-Clark: Pioneers of the Downtown Scene New York 1970s, Barbican Art Gallery, 2011 (The Art Desk)</a:t>
            </a:r>
          </a:p>
        </p:txBody>
      </p:sp>
    </p:spTree>
    <p:extLst>
      <p:ext uri="{BB962C8B-B14F-4D97-AF65-F5344CB8AC3E}">
        <p14:creationId xmlns:p14="http://schemas.microsoft.com/office/powerpoint/2010/main" val="1377765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latin typeface="Dotum" charset="-127"/>
                <a:ea typeface="Dotum" charset="-127"/>
                <a:cs typeface="Dotum" charset="-127"/>
              </a:rPr>
              <a:t>Some implications</a:t>
            </a:r>
            <a:r>
              <a:rPr lang="it-IT" b="1" dirty="0">
                <a:solidFill>
                  <a:srgbClr val="C00000"/>
                </a:solidFill>
                <a:latin typeface="Dotum" charset="-127"/>
                <a:ea typeface="Dotum" charset="-127"/>
                <a:cs typeface="Dotum" charset="-127"/>
              </a:rPr>
              <a:t> and </a:t>
            </a:r>
            <a:r>
              <a:rPr lang="it-IT" b="1" dirty="0" err="1">
                <a:solidFill>
                  <a:srgbClr val="C00000"/>
                </a:solidFill>
                <a:latin typeface="Dotum" charset="-127"/>
                <a:ea typeface="Dotum" charset="-127"/>
                <a:cs typeface="Dotum" charset="-127"/>
              </a:rPr>
              <a:t>questions</a:t>
            </a:r>
            <a:endParaRPr lang="en-US" b="1" dirty="0">
              <a:solidFill>
                <a:srgbClr val="C00000"/>
              </a:solidFill>
              <a:latin typeface="Dotum" charset="-127"/>
              <a:ea typeface="Dotum" charset="-127"/>
              <a:cs typeface="Dotum" charset="-127"/>
            </a:endParaRPr>
          </a:p>
        </p:txBody>
      </p:sp>
      <p:sp>
        <p:nvSpPr>
          <p:cNvPr id="3" name="Content Placeholder 2"/>
          <p:cNvSpPr>
            <a:spLocks noGrp="1"/>
          </p:cNvSpPr>
          <p:nvPr>
            <p:ph idx="1"/>
          </p:nvPr>
        </p:nvSpPr>
        <p:spPr>
          <a:xfrm>
            <a:off x="838200" y="1612974"/>
            <a:ext cx="10515600" cy="4351338"/>
          </a:xfrm>
        </p:spPr>
        <p:txBody>
          <a:bodyPr>
            <a:normAutofit fontScale="92500" lnSpcReduction="20000"/>
          </a:bodyPr>
          <a:lstStyle/>
          <a:p>
            <a:r>
              <a:rPr lang="en-US" dirty="0">
                <a:latin typeface="Dotum" charset="-127"/>
                <a:ea typeface="Dotum" charset="-127"/>
                <a:cs typeface="Dotum" charset="-127"/>
              </a:rPr>
              <a:t>Contested and conflicting use of the spaces, public/private, commercial, educational, informal</a:t>
            </a:r>
            <a:r>
              <a:rPr lang="mr-IN" dirty="0">
                <a:latin typeface="Dotum" charset="-127"/>
                <a:ea typeface="Dotum" charset="-127"/>
                <a:cs typeface="Dotum" charset="-127"/>
              </a:rPr>
              <a:t>…</a:t>
            </a:r>
            <a:endParaRPr lang="en-US" dirty="0">
              <a:latin typeface="Dotum" charset="-127"/>
              <a:ea typeface="Dotum" charset="-127"/>
              <a:cs typeface="Dotum" charset="-127"/>
            </a:endParaRPr>
          </a:p>
          <a:p>
            <a:r>
              <a:rPr lang="en-US" dirty="0">
                <a:latin typeface="Dotum" charset="-127"/>
                <a:ea typeface="Dotum" charset="-127"/>
                <a:cs typeface="Dotum" charset="-127"/>
              </a:rPr>
              <a:t>Multiplicity of activities, programmed and non-programmed</a:t>
            </a:r>
          </a:p>
          <a:p>
            <a:r>
              <a:rPr lang="en-US" dirty="0">
                <a:latin typeface="Dotum" charset="-127"/>
                <a:ea typeface="Dotum" charset="-127"/>
                <a:cs typeface="Dotum" charset="-127"/>
              </a:rPr>
              <a:t>Challenge to the core </a:t>
            </a:r>
            <a:r>
              <a:rPr lang="en-US" dirty="0" err="1">
                <a:latin typeface="Dotum" charset="-127"/>
                <a:ea typeface="Dotum" charset="-127"/>
                <a:cs typeface="Dotum" charset="-127"/>
              </a:rPr>
              <a:t>programme</a:t>
            </a:r>
            <a:r>
              <a:rPr lang="en-US" dirty="0">
                <a:latin typeface="Dotum" charset="-127"/>
                <a:ea typeface="Dotum" charset="-127"/>
                <a:cs typeface="Dotum" charset="-127"/>
              </a:rPr>
              <a:t> and artistic authority</a:t>
            </a:r>
          </a:p>
          <a:p>
            <a:r>
              <a:rPr lang="en-US" dirty="0">
                <a:latin typeface="Dotum" charset="-127"/>
                <a:ea typeface="Dotum" charset="-127"/>
                <a:cs typeface="Dotum" charset="-127"/>
              </a:rPr>
              <a:t>Institutions facing a ‘crisis of legitimacy’ (</a:t>
            </a:r>
            <a:r>
              <a:rPr lang="en-US" dirty="0" err="1">
                <a:latin typeface="Dotum" charset="-127"/>
                <a:ea typeface="Dotum" charset="-127"/>
                <a:cs typeface="Dotum" charset="-127"/>
              </a:rPr>
              <a:t>Möntmann</a:t>
            </a:r>
            <a:r>
              <a:rPr lang="en-US" dirty="0">
                <a:latin typeface="Dotum" charset="-127"/>
                <a:ea typeface="Dotum" charset="-127"/>
                <a:cs typeface="Dotum" charset="-127"/>
              </a:rPr>
              <a:t> 2006)</a:t>
            </a:r>
          </a:p>
          <a:p>
            <a:r>
              <a:rPr lang="en-US" dirty="0">
                <a:latin typeface="Dotum" charset="-127"/>
                <a:ea typeface="Dotum" charset="-127"/>
                <a:cs typeface="Dotum" charset="-127"/>
              </a:rPr>
              <a:t>Publicly-accessible areas and foyers increasingly important in cities where spaces such as libraries, artists studios, working space are less freely available, and a higher number of people are freelancing</a:t>
            </a:r>
          </a:p>
          <a:p>
            <a:r>
              <a:rPr lang="en-US" dirty="0">
                <a:latin typeface="Dotum" charset="-127"/>
                <a:ea typeface="Dotum" charset="-127"/>
                <a:cs typeface="Dotum" charset="-127"/>
              </a:rPr>
              <a:t>Civic role of freely accessible spaces in building-based institutions (</a:t>
            </a:r>
            <a:r>
              <a:rPr lang="en-US" dirty="0" err="1">
                <a:latin typeface="Dotum" charset="-127"/>
                <a:ea typeface="Dotum" charset="-127"/>
                <a:cs typeface="Dotum" charset="-127"/>
              </a:rPr>
              <a:t>Calouste</a:t>
            </a:r>
            <a:r>
              <a:rPr lang="en-US" dirty="0">
                <a:latin typeface="Dotum" charset="-127"/>
                <a:ea typeface="Dotum" charset="-127"/>
                <a:cs typeface="Dotum" charset="-127"/>
              </a:rPr>
              <a:t> </a:t>
            </a:r>
            <a:r>
              <a:rPr lang="en-US" dirty="0" err="1">
                <a:latin typeface="Dotum" charset="-127"/>
                <a:ea typeface="Dotum" charset="-127"/>
                <a:cs typeface="Dotum" charset="-127"/>
              </a:rPr>
              <a:t>Gulbenkian</a:t>
            </a:r>
            <a:r>
              <a:rPr lang="en-US" dirty="0">
                <a:latin typeface="Dotum" charset="-127"/>
                <a:ea typeface="Dotum" charset="-127"/>
                <a:cs typeface="Dotum" charset="-127"/>
              </a:rPr>
              <a:t> Foundation 2016), but how to balance that within a neoliberal funding model that requires </a:t>
            </a:r>
            <a:r>
              <a:rPr lang="en-US" dirty="0" err="1">
                <a:latin typeface="Dotum" charset="-127"/>
                <a:ea typeface="Dotum" charset="-127"/>
                <a:cs typeface="Dotum" charset="-127"/>
              </a:rPr>
              <a:t>maximising</a:t>
            </a:r>
            <a:r>
              <a:rPr lang="en-US" dirty="0">
                <a:latin typeface="Dotum" charset="-127"/>
                <a:ea typeface="Dotum" charset="-127"/>
                <a:cs typeface="Dotum" charset="-127"/>
              </a:rPr>
              <a:t> income generation from spaces?</a:t>
            </a:r>
          </a:p>
        </p:txBody>
      </p:sp>
    </p:spTree>
    <p:extLst>
      <p:ext uri="{BB962C8B-B14F-4D97-AF65-F5344CB8AC3E}">
        <p14:creationId xmlns:p14="http://schemas.microsoft.com/office/powerpoint/2010/main" val="848709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257560-C25D-CF46-AB38-B366C7E46450}"/>
              </a:ext>
            </a:extLst>
          </p:cNvPr>
          <p:cNvPicPr>
            <a:picLocks noChangeAspect="1"/>
          </p:cNvPicPr>
          <p:nvPr/>
        </p:nvPicPr>
        <p:blipFill>
          <a:blip r:embed="rId3"/>
          <a:stretch>
            <a:fillRect/>
          </a:stretch>
        </p:blipFill>
        <p:spPr>
          <a:xfrm>
            <a:off x="3089256" y="391886"/>
            <a:ext cx="7992095" cy="5330727"/>
          </a:xfrm>
          <a:prstGeom prst="rect">
            <a:avLst/>
          </a:prstGeom>
        </p:spPr>
      </p:pic>
      <p:sp>
        <p:nvSpPr>
          <p:cNvPr id="7" name="Rectangle 6">
            <a:extLst>
              <a:ext uri="{FF2B5EF4-FFF2-40B4-BE49-F238E27FC236}">
                <a16:creationId xmlns:a16="http://schemas.microsoft.com/office/drawing/2014/main" id="{D837942E-B3F9-A04A-BE26-E62180AFEDF0}"/>
              </a:ext>
            </a:extLst>
          </p:cNvPr>
          <p:cNvSpPr/>
          <p:nvPr/>
        </p:nvSpPr>
        <p:spPr>
          <a:xfrm>
            <a:off x="4626749" y="5722613"/>
            <a:ext cx="4785032" cy="461665"/>
          </a:xfrm>
          <a:prstGeom prst="rect">
            <a:avLst/>
          </a:prstGeom>
        </p:spPr>
        <p:txBody>
          <a:bodyPr wrap="square">
            <a:spAutoFit/>
          </a:bodyPr>
          <a:lstStyle/>
          <a:p>
            <a:pPr fontAlgn="base"/>
            <a:r>
              <a:rPr lang="en-US" sz="1200" dirty="0" err="1">
                <a:latin typeface="Dotum" charset="-127"/>
                <a:ea typeface="Dotum" charset="-127"/>
                <a:cs typeface="Dotum" charset="-127"/>
              </a:rPr>
              <a:t>Aernout</a:t>
            </a:r>
            <a:r>
              <a:rPr lang="en-US" sz="1200" dirty="0">
                <a:latin typeface="Dotum" charset="-127"/>
                <a:ea typeface="Dotum" charset="-127"/>
                <a:cs typeface="Dotum" charset="-127"/>
              </a:rPr>
              <a:t> </a:t>
            </a:r>
            <a:r>
              <a:rPr lang="en-US" sz="1200" dirty="0" err="1">
                <a:latin typeface="Dotum" charset="-127"/>
                <a:ea typeface="Dotum" charset="-127"/>
                <a:cs typeface="Dotum" charset="-127"/>
              </a:rPr>
              <a:t>Mik</a:t>
            </a:r>
            <a:r>
              <a:rPr lang="en-US" sz="1200" dirty="0">
                <a:latin typeface="Dotum" charset="-127"/>
                <a:ea typeface="Dotum" charset="-127"/>
                <a:cs typeface="Dotum" charset="-127"/>
              </a:rPr>
              <a:t>, ‘</a:t>
            </a:r>
            <a:r>
              <a:rPr lang="en-US" sz="1200" dirty="0" err="1">
                <a:latin typeface="Dotum" charset="-127"/>
                <a:ea typeface="Dotum" charset="-127"/>
                <a:cs typeface="Dotum" charset="-127"/>
              </a:rPr>
              <a:t>Communitas</a:t>
            </a:r>
            <a:r>
              <a:rPr lang="en-US" sz="1200" dirty="0">
                <a:latin typeface="Dotum" charset="-127"/>
                <a:ea typeface="Dotum" charset="-127"/>
                <a:cs typeface="Dotum" charset="-127"/>
              </a:rPr>
              <a:t>’ (2010) </a:t>
            </a:r>
            <a:r>
              <a:rPr lang="en-GB" sz="1200" dirty="0" err="1">
                <a:latin typeface="Dotum" charset="-127"/>
                <a:ea typeface="Dotum" charset="-127"/>
              </a:rPr>
              <a:t>Photographie</a:t>
            </a:r>
            <a:r>
              <a:rPr lang="en-GB" sz="1200" dirty="0">
                <a:latin typeface="Dotum" charset="-127"/>
                <a:ea typeface="Dotum" charset="-127"/>
              </a:rPr>
              <a:t> : Florian Braun</a:t>
            </a:r>
          </a:p>
          <a:p>
            <a:pPr fontAlgn="base"/>
            <a:r>
              <a:rPr lang="en-US" sz="1200" dirty="0">
                <a:latin typeface="Dotum" charset="-127"/>
                <a:ea typeface="Dotum" charset="-127"/>
                <a:cs typeface="Dotum" charset="-127"/>
              </a:rPr>
              <a:t> </a:t>
            </a:r>
          </a:p>
        </p:txBody>
      </p:sp>
      <p:sp>
        <p:nvSpPr>
          <p:cNvPr id="3" name="TextBox 2"/>
          <p:cNvSpPr txBox="1"/>
          <p:nvPr/>
        </p:nvSpPr>
        <p:spPr>
          <a:xfrm>
            <a:off x="900355" y="2017716"/>
            <a:ext cx="4954432" cy="1938992"/>
          </a:xfrm>
          <a:prstGeom prst="rect">
            <a:avLst/>
          </a:prstGeom>
          <a:solidFill>
            <a:schemeClr val="bg1"/>
          </a:solidFill>
        </p:spPr>
        <p:txBody>
          <a:bodyPr wrap="square" rtlCol="0">
            <a:spAutoFit/>
          </a:bodyPr>
          <a:lstStyle/>
          <a:p>
            <a:r>
              <a:rPr lang="en-US" sz="2400" b="1" dirty="0">
                <a:solidFill>
                  <a:srgbClr val="C00000"/>
                </a:solidFill>
                <a:latin typeface="Dotum" charset="-127"/>
                <a:ea typeface="Dotum" charset="-127"/>
                <a:cs typeface="Dotum" charset="-127"/>
              </a:rPr>
              <a:t>Thank you! </a:t>
            </a:r>
          </a:p>
          <a:p>
            <a:r>
              <a:rPr lang="en-US" sz="2400" b="1" dirty="0">
                <a:solidFill>
                  <a:srgbClr val="C00000"/>
                </a:solidFill>
                <a:latin typeface="Dotum" charset="-127"/>
                <a:ea typeface="Dotum" charset="-127"/>
                <a:cs typeface="Dotum" charset="-127"/>
              </a:rPr>
              <a:t>Questions and comments</a:t>
            </a:r>
          </a:p>
          <a:p>
            <a:endParaRPr lang="en-US" sz="2400" b="1" dirty="0">
              <a:solidFill>
                <a:srgbClr val="C00000"/>
              </a:solidFill>
              <a:latin typeface="Dotum" charset="-127"/>
              <a:ea typeface="Dotum" charset="-127"/>
              <a:cs typeface="Dotum" charset="-127"/>
            </a:endParaRPr>
          </a:p>
          <a:p>
            <a:r>
              <a:rPr lang="en-US" sz="2400" b="1" dirty="0">
                <a:solidFill>
                  <a:srgbClr val="C00000"/>
                </a:solidFill>
                <a:latin typeface="Dotum" charset="-127"/>
                <a:ea typeface="Dotum" charset="-127"/>
                <a:cs typeface="Dotum" charset="-127"/>
                <a:hlinkClick r:id="rId4"/>
              </a:rPr>
              <a:t>stefania.donini@stu.gsmd.ac.uk</a:t>
            </a:r>
            <a:endParaRPr lang="en-US" sz="2400" b="1" dirty="0">
              <a:solidFill>
                <a:srgbClr val="C00000"/>
              </a:solidFill>
              <a:latin typeface="Dotum" charset="-127"/>
              <a:ea typeface="Dotum" charset="-127"/>
              <a:cs typeface="Dotum" charset="-127"/>
            </a:endParaRPr>
          </a:p>
          <a:p>
            <a:endParaRPr lang="en-US" sz="2400" b="1" dirty="0">
              <a:solidFill>
                <a:srgbClr val="C00000"/>
              </a:solidFill>
              <a:latin typeface="Dotum" charset="-127"/>
              <a:ea typeface="Dotum" charset="-127"/>
              <a:cs typeface="Dotum" charset="-127"/>
            </a:endParaRPr>
          </a:p>
        </p:txBody>
      </p:sp>
    </p:spTree>
    <p:extLst>
      <p:ext uri="{BB962C8B-B14F-4D97-AF65-F5344CB8AC3E}">
        <p14:creationId xmlns:p14="http://schemas.microsoft.com/office/powerpoint/2010/main" val="3193236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F0138-DEB0-D049-BB9A-34AFDE635FD4}"/>
              </a:ext>
            </a:extLst>
          </p:cNvPr>
          <p:cNvSpPr>
            <a:spLocks noGrp="1"/>
          </p:cNvSpPr>
          <p:nvPr>
            <p:ph type="title"/>
          </p:nvPr>
        </p:nvSpPr>
        <p:spPr>
          <a:xfrm>
            <a:off x="441435" y="365125"/>
            <a:ext cx="11309129" cy="1325563"/>
          </a:xfrm>
        </p:spPr>
        <p:txBody>
          <a:bodyPr/>
          <a:lstStyle/>
          <a:p>
            <a:r>
              <a:rPr lang="en-US" b="1" dirty="0">
                <a:solidFill>
                  <a:srgbClr val="C00000"/>
                </a:solidFill>
                <a:latin typeface="Dotum" panose="020B0600000101010101" pitchFamily="34" charset="-127"/>
                <a:ea typeface="Dotum" panose="020B0600000101010101" pitchFamily="34" charset="-127"/>
              </a:rPr>
              <a:t>From radical beginnings to mainstream...</a:t>
            </a:r>
          </a:p>
        </p:txBody>
      </p:sp>
      <p:pic>
        <p:nvPicPr>
          <p:cNvPr id="7" name="Picture 6">
            <a:extLst>
              <a:ext uri="{FF2B5EF4-FFF2-40B4-BE49-F238E27FC236}">
                <a16:creationId xmlns:a16="http://schemas.microsoft.com/office/drawing/2014/main" id="{6B6A52A9-6741-1243-AF53-BCFD99289D17}"/>
              </a:ext>
            </a:extLst>
          </p:cNvPr>
          <p:cNvPicPr>
            <a:picLocks noChangeAspect="1"/>
          </p:cNvPicPr>
          <p:nvPr/>
        </p:nvPicPr>
        <p:blipFill>
          <a:blip r:embed="rId3"/>
          <a:stretch>
            <a:fillRect/>
          </a:stretch>
        </p:blipFill>
        <p:spPr>
          <a:xfrm>
            <a:off x="441435" y="1859071"/>
            <a:ext cx="5510050" cy="3673366"/>
          </a:xfrm>
          <a:prstGeom prst="rect">
            <a:avLst/>
          </a:prstGeom>
        </p:spPr>
      </p:pic>
      <p:pic>
        <p:nvPicPr>
          <p:cNvPr id="10" name="Picture 9" descr="A group of people walking on a sidewalk&#10;&#10;Description automatically generated">
            <a:extLst>
              <a:ext uri="{FF2B5EF4-FFF2-40B4-BE49-F238E27FC236}">
                <a16:creationId xmlns:a16="http://schemas.microsoft.com/office/drawing/2014/main" id="{8F2C4B4A-EA0C-3C48-AC0F-D156B4A3FF6B}"/>
              </a:ext>
            </a:extLst>
          </p:cNvPr>
          <p:cNvPicPr>
            <a:picLocks noChangeAspect="1"/>
          </p:cNvPicPr>
          <p:nvPr/>
        </p:nvPicPr>
        <p:blipFill>
          <a:blip r:embed="rId4"/>
          <a:stretch>
            <a:fillRect/>
          </a:stretch>
        </p:blipFill>
        <p:spPr>
          <a:xfrm>
            <a:off x="6243205" y="1859071"/>
            <a:ext cx="5507360" cy="3673366"/>
          </a:xfrm>
          <a:prstGeom prst="rect">
            <a:avLst/>
          </a:prstGeom>
        </p:spPr>
      </p:pic>
      <p:sp>
        <p:nvSpPr>
          <p:cNvPr id="16" name="Rectangle 15">
            <a:extLst>
              <a:ext uri="{FF2B5EF4-FFF2-40B4-BE49-F238E27FC236}">
                <a16:creationId xmlns:a16="http://schemas.microsoft.com/office/drawing/2014/main" id="{1E1F3B21-B1FF-074A-B3D1-8BC574310869}"/>
              </a:ext>
            </a:extLst>
          </p:cNvPr>
          <p:cNvSpPr/>
          <p:nvPr/>
        </p:nvSpPr>
        <p:spPr>
          <a:xfrm>
            <a:off x="441435" y="5700820"/>
            <a:ext cx="4931981" cy="369332"/>
          </a:xfrm>
          <a:prstGeom prst="rect">
            <a:avLst/>
          </a:prstGeom>
        </p:spPr>
        <p:txBody>
          <a:bodyPr wrap="square">
            <a:spAutoFit/>
          </a:bodyPr>
          <a:lstStyle/>
          <a:p>
            <a:r>
              <a:rPr lang="en-US" dirty="0">
                <a:latin typeface="Dotum" panose="020B0600000101010101" pitchFamily="34" charset="-127"/>
                <a:ea typeface="Dotum" panose="020B0600000101010101" pitchFamily="34" charset="-127"/>
              </a:rPr>
              <a:t>1960, The Living Theatre in Amiens (France)</a:t>
            </a:r>
          </a:p>
        </p:txBody>
      </p:sp>
      <p:sp>
        <p:nvSpPr>
          <p:cNvPr id="17" name="Rectangle 16">
            <a:extLst>
              <a:ext uri="{FF2B5EF4-FFF2-40B4-BE49-F238E27FC236}">
                <a16:creationId xmlns:a16="http://schemas.microsoft.com/office/drawing/2014/main" id="{BCCC392B-BAD5-2046-9EB6-D1C030942FC3}"/>
              </a:ext>
            </a:extLst>
          </p:cNvPr>
          <p:cNvSpPr/>
          <p:nvPr/>
        </p:nvSpPr>
        <p:spPr>
          <a:xfrm>
            <a:off x="6203732" y="5705768"/>
            <a:ext cx="5507360" cy="923330"/>
          </a:xfrm>
          <a:prstGeom prst="rect">
            <a:avLst/>
          </a:prstGeom>
        </p:spPr>
        <p:txBody>
          <a:bodyPr wrap="square">
            <a:spAutoFit/>
          </a:bodyPr>
          <a:lstStyle/>
          <a:p>
            <a:r>
              <a:rPr lang="en-GB" dirty="0">
                <a:latin typeface="Dotum" panose="020B0600000101010101" pitchFamily="34" charset="-127"/>
                <a:ea typeface="Dotum" panose="020B0600000101010101" pitchFamily="34" charset="-127"/>
              </a:rPr>
              <a:t>Performance by the Dislocate (Australia) at the Esplanade Waterfront. Canopy. Singapore, 2009</a:t>
            </a:r>
            <a:br>
              <a:rPr lang="en-GB" dirty="0">
                <a:latin typeface="Dotum" panose="020B0600000101010101" pitchFamily="34" charset="-127"/>
                <a:ea typeface="Dotum" panose="020B0600000101010101" pitchFamily="34" charset="-127"/>
              </a:rPr>
            </a:br>
            <a:r>
              <a:rPr lang="en-GB" dirty="0">
                <a:latin typeface="Dotum" panose="020B0600000101010101" pitchFamily="34" charset="-127"/>
                <a:ea typeface="Dotum" panose="020B0600000101010101" pitchFamily="34" charset="-127"/>
              </a:rPr>
              <a:t>Photo: Choo </a:t>
            </a:r>
            <a:r>
              <a:rPr lang="en-GB" dirty="0" err="1">
                <a:latin typeface="Dotum" panose="020B0600000101010101" pitchFamily="34" charset="-127"/>
                <a:ea typeface="Dotum" panose="020B0600000101010101" pitchFamily="34" charset="-127"/>
              </a:rPr>
              <a:t>Yut</a:t>
            </a:r>
            <a:r>
              <a:rPr lang="en-GB" dirty="0">
                <a:latin typeface="Dotum" panose="020B0600000101010101" pitchFamily="34" charset="-127"/>
                <a:ea typeface="Dotum" panose="020B0600000101010101" pitchFamily="34" charset="-127"/>
              </a:rPr>
              <a:t> </a:t>
            </a:r>
            <a:r>
              <a:rPr lang="en-GB" dirty="0" err="1">
                <a:latin typeface="Dotum" panose="020B0600000101010101" pitchFamily="34" charset="-127"/>
                <a:ea typeface="Dotum" panose="020B0600000101010101" pitchFamily="34" charset="-127"/>
              </a:rPr>
              <a:t>Shing</a:t>
            </a:r>
            <a:r>
              <a:rPr lang="en-GB" dirty="0">
                <a:latin typeface="Dotum" panose="020B0600000101010101" pitchFamily="34" charset="-127"/>
                <a:ea typeface="Dotum" panose="020B0600000101010101" pitchFamily="34" charset="-127"/>
              </a:rPr>
              <a:t> (CC)</a:t>
            </a:r>
            <a:endParaRPr lang="en-US" dirty="0">
              <a:latin typeface="Dotum" panose="020B0600000101010101" pitchFamily="34" charset="-127"/>
              <a:ea typeface="Dotum" panose="020B0600000101010101" pitchFamily="34" charset="-127"/>
            </a:endParaRPr>
          </a:p>
        </p:txBody>
      </p:sp>
    </p:spTree>
    <p:extLst>
      <p:ext uri="{BB962C8B-B14F-4D97-AF65-F5344CB8AC3E}">
        <p14:creationId xmlns:p14="http://schemas.microsoft.com/office/powerpoint/2010/main" val="3801721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riding on the back of a horse&#10;&#10;Description automatically generated">
            <a:extLst>
              <a:ext uri="{FF2B5EF4-FFF2-40B4-BE49-F238E27FC236}">
                <a16:creationId xmlns:a16="http://schemas.microsoft.com/office/drawing/2014/main" id="{6C21D919-F2FB-B24E-ACFE-1FAB75D54A88}"/>
              </a:ext>
            </a:extLst>
          </p:cNvPr>
          <p:cNvPicPr>
            <a:picLocks noChangeAspect="1"/>
          </p:cNvPicPr>
          <p:nvPr/>
        </p:nvPicPr>
        <p:blipFill>
          <a:blip r:embed="rId3"/>
          <a:stretch>
            <a:fillRect/>
          </a:stretch>
        </p:blipFill>
        <p:spPr>
          <a:xfrm>
            <a:off x="4447082" y="1618937"/>
            <a:ext cx="6240612" cy="4394431"/>
          </a:xfrm>
          <a:prstGeom prst="rect">
            <a:avLst/>
          </a:prstGeom>
        </p:spPr>
      </p:pic>
      <p:sp>
        <p:nvSpPr>
          <p:cNvPr id="6" name="Rectangle 5">
            <a:extLst>
              <a:ext uri="{FF2B5EF4-FFF2-40B4-BE49-F238E27FC236}">
                <a16:creationId xmlns:a16="http://schemas.microsoft.com/office/drawing/2014/main" id="{FA2D289C-6CF8-CF4E-8FE8-D5D2EA5B3094}"/>
              </a:ext>
            </a:extLst>
          </p:cNvPr>
          <p:cNvSpPr/>
          <p:nvPr/>
        </p:nvSpPr>
        <p:spPr>
          <a:xfrm>
            <a:off x="4267197" y="6013371"/>
            <a:ext cx="6420497" cy="276999"/>
          </a:xfrm>
          <a:prstGeom prst="rect">
            <a:avLst/>
          </a:prstGeom>
        </p:spPr>
        <p:txBody>
          <a:bodyPr wrap="square">
            <a:spAutoFit/>
          </a:bodyPr>
          <a:lstStyle/>
          <a:p>
            <a:r>
              <a:rPr lang="en-US" sz="1200" dirty="0">
                <a:latin typeface="Dotum" panose="020B0600000101010101" pitchFamily="34" charset="-127"/>
                <a:ea typeface="Dotum" panose="020B0600000101010101" pitchFamily="34" charset="-127"/>
              </a:rPr>
              <a:t>'Tania Bruguera - </a:t>
            </a:r>
            <a:r>
              <a:rPr lang="en-US" sz="1200" dirty="0" err="1">
                <a:latin typeface="Dotum" panose="020B0600000101010101" pitchFamily="34" charset="-127"/>
                <a:ea typeface="Dotum" panose="020B0600000101010101" pitchFamily="34" charset="-127"/>
              </a:rPr>
              <a:t>Tatlin's</a:t>
            </a:r>
            <a:r>
              <a:rPr lang="en-US" sz="1200" dirty="0">
                <a:latin typeface="Dotum" panose="020B0600000101010101" pitchFamily="34" charset="-127"/>
                <a:ea typeface="Dotum" panose="020B0600000101010101" pitchFamily="34" charset="-127"/>
              </a:rPr>
              <a:t> Whisper #5, at Tate Modern 2016. (c) Tate </a:t>
            </a:r>
          </a:p>
        </p:txBody>
      </p:sp>
      <p:pic>
        <p:nvPicPr>
          <p:cNvPr id="3" name="Picture 2">
            <a:extLst>
              <a:ext uri="{FF2B5EF4-FFF2-40B4-BE49-F238E27FC236}">
                <a16:creationId xmlns:a16="http://schemas.microsoft.com/office/drawing/2014/main" id="{AE28FF0B-7347-C944-A00E-46F98CF7E7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05425" y="1618937"/>
            <a:ext cx="2871829" cy="4394432"/>
          </a:xfrm>
          <a:prstGeom prst="rect">
            <a:avLst/>
          </a:prstGeom>
        </p:spPr>
      </p:pic>
      <p:sp>
        <p:nvSpPr>
          <p:cNvPr id="7" name="Title 1">
            <a:extLst>
              <a:ext uri="{FF2B5EF4-FFF2-40B4-BE49-F238E27FC236}">
                <a16:creationId xmlns:a16="http://schemas.microsoft.com/office/drawing/2014/main" id="{8DBD865A-F8B7-A94F-BE11-DD6A869B8E67}"/>
              </a:ext>
            </a:extLst>
          </p:cNvPr>
          <p:cNvSpPr>
            <a:spLocks noGrp="1"/>
          </p:cNvSpPr>
          <p:nvPr>
            <p:ph type="title"/>
          </p:nvPr>
        </p:nvSpPr>
        <p:spPr>
          <a:xfrm>
            <a:off x="441435" y="365125"/>
            <a:ext cx="11309129" cy="1325563"/>
          </a:xfrm>
        </p:spPr>
        <p:txBody>
          <a:bodyPr/>
          <a:lstStyle/>
          <a:p>
            <a:r>
              <a:rPr lang="en-US" b="1" dirty="0">
                <a:solidFill>
                  <a:srgbClr val="C00000"/>
                </a:solidFill>
                <a:latin typeface="Dotum" panose="020B0600000101010101" pitchFamily="34" charset="-127"/>
                <a:ea typeface="Dotum" panose="020B0600000101010101" pitchFamily="34" charset="-127"/>
              </a:rPr>
              <a:t>...but still potentially subversive?</a:t>
            </a:r>
          </a:p>
        </p:txBody>
      </p:sp>
    </p:spTree>
    <p:extLst>
      <p:ext uri="{BB962C8B-B14F-4D97-AF65-F5344CB8AC3E}">
        <p14:creationId xmlns:p14="http://schemas.microsoft.com/office/powerpoint/2010/main" val="2291276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2B9D46-8F68-E44A-BE6D-9423FEBD9816}"/>
              </a:ext>
            </a:extLst>
          </p:cNvPr>
          <p:cNvSpPr>
            <a:spLocks noGrp="1"/>
          </p:cNvSpPr>
          <p:nvPr>
            <p:ph type="title"/>
          </p:nvPr>
        </p:nvSpPr>
        <p:spPr>
          <a:xfrm>
            <a:off x="863029" y="1012004"/>
            <a:ext cx="3416158" cy="4795408"/>
          </a:xfrm>
        </p:spPr>
        <p:txBody>
          <a:bodyPr>
            <a:normAutofit/>
          </a:bodyPr>
          <a:lstStyle/>
          <a:p>
            <a:r>
              <a:rPr lang="en-US" b="1" dirty="0">
                <a:solidFill>
                  <a:srgbClr val="C00000"/>
                </a:solidFill>
              </a:rPr>
              <a:t>How do we define participation?</a:t>
            </a:r>
          </a:p>
        </p:txBody>
      </p:sp>
      <p:graphicFrame>
        <p:nvGraphicFramePr>
          <p:cNvPr id="5" name="Content Placeholder 2">
            <a:extLst>
              <a:ext uri="{FF2B5EF4-FFF2-40B4-BE49-F238E27FC236}">
                <a16:creationId xmlns:a16="http://schemas.microsoft.com/office/drawing/2014/main" id="{DC3B2015-1D6E-4EB6-A167-9205B9D912D8}"/>
              </a:ext>
            </a:extLst>
          </p:cNvPr>
          <p:cNvGraphicFramePr>
            <a:graphicFrameLocks noGrp="1"/>
          </p:cNvGraphicFramePr>
          <p:nvPr>
            <p:ph idx="1"/>
            <p:extLst>
              <p:ext uri="{D42A27DB-BD31-4B8C-83A1-F6EECF244321}">
                <p14:modId xmlns:p14="http://schemas.microsoft.com/office/powerpoint/2010/main" val="257843075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8120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2174" y="1296258"/>
            <a:ext cx="3823457" cy="4691538"/>
          </a:xfrm>
          <a:prstGeom prst="rect">
            <a:avLst/>
          </a:prstGeom>
        </p:spPr>
      </p:pic>
      <p:pic>
        <p:nvPicPr>
          <p:cNvPr id="3" name="Picture 2"/>
          <p:cNvPicPr>
            <a:picLocks noChangeAspect="1"/>
          </p:cNvPicPr>
          <p:nvPr/>
        </p:nvPicPr>
        <p:blipFill>
          <a:blip r:embed="rId3"/>
          <a:stretch>
            <a:fillRect/>
          </a:stretch>
        </p:blipFill>
        <p:spPr>
          <a:xfrm>
            <a:off x="5403256" y="1503947"/>
            <a:ext cx="6106570" cy="4089418"/>
          </a:xfrm>
          <a:prstGeom prst="rect">
            <a:avLst/>
          </a:prstGeom>
        </p:spPr>
      </p:pic>
      <p:sp>
        <p:nvSpPr>
          <p:cNvPr id="4" name="Rectangle 3"/>
          <p:cNvSpPr/>
          <p:nvPr/>
        </p:nvSpPr>
        <p:spPr>
          <a:xfrm>
            <a:off x="5403256" y="5756963"/>
            <a:ext cx="6093460" cy="461665"/>
          </a:xfrm>
          <a:prstGeom prst="rect">
            <a:avLst/>
          </a:prstGeom>
        </p:spPr>
        <p:txBody>
          <a:bodyPr wrap="square">
            <a:spAutoFit/>
          </a:bodyPr>
          <a:lstStyle/>
          <a:p>
            <a:pPr fontAlgn="base"/>
            <a:r>
              <a:rPr lang="en-US" sz="1200" dirty="0">
                <a:latin typeface="Avenir Book" charset="0"/>
                <a:ea typeface="Avenir Book" charset="0"/>
                <a:cs typeface="Avenir Book" charset="0"/>
              </a:rPr>
              <a:t>‘Getting in on the act: how to create opportunity for active participation’ – </a:t>
            </a:r>
          </a:p>
          <a:p>
            <a:pPr fontAlgn="base"/>
            <a:r>
              <a:rPr lang="en-US" sz="1200" dirty="0">
                <a:latin typeface="Avenir Book" charset="0"/>
                <a:ea typeface="Avenir Book" charset="0"/>
                <a:cs typeface="Avenir Book" charset="0"/>
              </a:rPr>
              <a:t>Jennifer L. Novak-Leonard, Alan Brown, 2013</a:t>
            </a:r>
          </a:p>
        </p:txBody>
      </p:sp>
      <p:sp>
        <p:nvSpPr>
          <p:cNvPr id="5" name="Rectangle 4"/>
          <p:cNvSpPr/>
          <p:nvPr/>
        </p:nvSpPr>
        <p:spPr>
          <a:xfrm>
            <a:off x="406400" y="6195485"/>
            <a:ext cx="4785032" cy="276999"/>
          </a:xfrm>
          <a:prstGeom prst="rect">
            <a:avLst/>
          </a:prstGeom>
        </p:spPr>
        <p:txBody>
          <a:bodyPr wrap="square">
            <a:spAutoFit/>
          </a:bodyPr>
          <a:lstStyle/>
          <a:p>
            <a:pPr fontAlgn="base"/>
            <a:r>
              <a:rPr lang="en-US" sz="1200" dirty="0">
                <a:latin typeface="Avenir Book" charset="0"/>
                <a:ea typeface="Avenir Book" charset="0"/>
                <a:cs typeface="Avenir Book" charset="0"/>
              </a:rPr>
              <a:t>A Ladder of Citizen Participation - Sherry R. </a:t>
            </a:r>
            <a:r>
              <a:rPr lang="en-US" sz="1200" dirty="0" err="1">
                <a:latin typeface="Avenir Book" charset="0"/>
                <a:ea typeface="Avenir Book" charset="0"/>
                <a:cs typeface="Avenir Book" charset="0"/>
              </a:rPr>
              <a:t>Arnstein</a:t>
            </a:r>
            <a:r>
              <a:rPr lang="en-US" sz="1200" dirty="0">
                <a:latin typeface="Avenir Book" charset="0"/>
                <a:ea typeface="Avenir Book" charset="0"/>
                <a:cs typeface="Avenir Book" charset="0"/>
              </a:rPr>
              <a:t>, 1969</a:t>
            </a:r>
          </a:p>
        </p:txBody>
      </p:sp>
      <p:sp>
        <p:nvSpPr>
          <p:cNvPr id="6" name="Title 1">
            <a:extLst>
              <a:ext uri="{FF2B5EF4-FFF2-40B4-BE49-F238E27FC236}">
                <a16:creationId xmlns:a16="http://schemas.microsoft.com/office/drawing/2014/main" id="{85DE930F-474B-BE42-89A3-487621DAA9F4}"/>
              </a:ext>
            </a:extLst>
          </p:cNvPr>
          <p:cNvSpPr txBox="1">
            <a:spLocks/>
          </p:cNvSpPr>
          <p:nvPr/>
        </p:nvSpPr>
        <p:spPr>
          <a:xfrm>
            <a:off x="441435" y="365125"/>
            <a:ext cx="1130912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C00000"/>
                </a:solidFill>
                <a:latin typeface="Dotum" panose="020B0600000101010101" pitchFamily="34" charset="-127"/>
                <a:ea typeface="Dotum" panose="020B0600000101010101" pitchFamily="34" charset="-127"/>
              </a:rPr>
              <a:t>The problem of ‘measuring participation’</a:t>
            </a:r>
          </a:p>
        </p:txBody>
      </p:sp>
    </p:spTree>
    <p:extLst>
      <p:ext uri="{BB962C8B-B14F-4D97-AF65-F5344CB8AC3E}">
        <p14:creationId xmlns:p14="http://schemas.microsoft.com/office/powerpoint/2010/main" val="3448302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E931A-5D44-9F4D-949E-ED2EE5D4AF83}"/>
              </a:ext>
            </a:extLst>
          </p:cNvPr>
          <p:cNvSpPr>
            <a:spLocks noGrp="1"/>
          </p:cNvSpPr>
          <p:nvPr>
            <p:ph type="title"/>
          </p:nvPr>
        </p:nvSpPr>
        <p:spPr>
          <a:xfrm>
            <a:off x="838200" y="532945"/>
            <a:ext cx="10515600" cy="1325563"/>
          </a:xfrm>
        </p:spPr>
        <p:txBody>
          <a:bodyPr/>
          <a:lstStyle/>
          <a:p>
            <a:r>
              <a:rPr lang="en-US" b="1" dirty="0">
                <a:solidFill>
                  <a:srgbClr val="C00000"/>
                </a:solidFill>
              </a:rPr>
              <a:t>Understanding Everyday Participation</a:t>
            </a:r>
            <a:br>
              <a:rPr lang="en-US" b="1" dirty="0">
                <a:solidFill>
                  <a:srgbClr val="C00000"/>
                </a:solidFill>
              </a:rPr>
            </a:br>
            <a:r>
              <a:rPr lang="en-US" b="1" dirty="0">
                <a:solidFill>
                  <a:srgbClr val="C00000"/>
                </a:solidFill>
              </a:rPr>
              <a:t>(Miles and Gibson, 2016)</a:t>
            </a:r>
          </a:p>
        </p:txBody>
      </p:sp>
      <p:sp>
        <p:nvSpPr>
          <p:cNvPr id="3" name="Content Placeholder 2">
            <a:extLst>
              <a:ext uri="{FF2B5EF4-FFF2-40B4-BE49-F238E27FC236}">
                <a16:creationId xmlns:a16="http://schemas.microsoft.com/office/drawing/2014/main" id="{437A5C18-6C37-F24D-94F7-2ED1352253CC}"/>
              </a:ext>
            </a:extLst>
          </p:cNvPr>
          <p:cNvSpPr>
            <a:spLocks noGrp="1"/>
          </p:cNvSpPr>
          <p:nvPr>
            <p:ph idx="1"/>
          </p:nvPr>
        </p:nvSpPr>
        <p:spPr>
          <a:xfrm>
            <a:off x="838200" y="2101396"/>
            <a:ext cx="10515600" cy="4351338"/>
          </a:xfrm>
        </p:spPr>
        <p:txBody>
          <a:bodyPr>
            <a:normAutofit fontScale="92500" lnSpcReduction="10000"/>
          </a:bodyPr>
          <a:lstStyle/>
          <a:p>
            <a:r>
              <a:rPr lang="en-US" dirty="0"/>
              <a:t>Rich variety of cultural participation outside the orbit of state-supported cultural activities (only 8% of the UK population – a small, affluent minority - take part in funded cultural activities)</a:t>
            </a:r>
          </a:p>
          <a:p>
            <a:r>
              <a:rPr lang="it-IT" dirty="0" err="1"/>
              <a:t>Prioritising</a:t>
            </a:r>
            <a:r>
              <a:rPr lang="it-IT" dirty="0"/>
              <a:t> </a:t>
            </a:r>
            <a:r>
              <a:rPr lang="en-GB" dirty="0"/>
              <a:t>quantitative methods based on the sample survey involves the reduces the cultural field to a partial and specific set of measurable indicators </a:t>
            </a:r>
            <a:r>
              <a:rPr lang="it-IT" dirty="0"/>
              <a:t>of </a:t>
            </a:r>
            <a:r>
              <a:rPr lang="it-IT" dirty="0" err="1"/>
              <a:t>participation</a:t>
            </a:r>
            <a:endParaRPr lang="en-US" dirty="0"/>
          </a:p>
          <a:p>
            <a:r>
              <a:rPr lang="en-US" dirty="0"/>
              <a:t>Proposal to shift the focus to the demand side of culture, </a:t>
            </a:r>
            <a:r>
              <a:rPr lang="en-GB" dirty="0"/>
              <a:t>reversing the deficit model underlying official cultural policy and starting from what people themselves value about their own everyday participation practices </a:t>
            </a:r>
            <a:r>
              <a:rPr lang="en-US" dirty="0"/>
              <a:t> </a:t>
            </a:r>
          </a:p>
          <a:p>
            <a:r>
              <a:rPr lang="en-GB" dirty="0"/>
              <a:t>Importance of understanding everyday forms of participation situated in specific places, with their own histories of values and governance</a:t>
            </a:r>
            <a:endParaRPr lang="en-US" dirty="0"/>
          </a:p>
        </p:txBody>
      </p:sp>
    </p:spTree>
    <p:extLst>
      <p:ext uri="{BB962C8B-B14F-4D97-AF65-F5344CB8AC3E}">
        <p14:creationId xmlns:p14="http://schemas.microsoft.com/office/powerpoint/2010/main" val="559660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121D4C-1796-A848-9D6A-9EB3902F4F5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2" name="Rectangle 1">
            <a:extLst>
              <a:ext uri="{FF2B5EF4-FFF2-40B4-BE49-F238E27FC236}">
                <a16:creationId xmlns:a16="http://schemas.microsoft.com/office/drawing/2014/main" id="{691EE60C-93A9-2D49-B908-E61195CB5498}"/>
              </a:ext>
            </a:extLst>
          </p:cNvPr>
          <p:cNvSpPr/>
          <p:nvPr/>
        </p:nvSpPr>
        <p:spPr>
          <a:xfrm>
            <a:off x="124918" y="6378555"/>
            <a:ext cx="6096000" cy="369332"/>
          </a:xfrm>
          <a:prstGeom prst="rect">
            <a:avLst/>
          </a:prstGeom>
        </p:spPr>
        <p:txBody>
          <a:bodyPr>
            <a:spAutoFit/>
          </a:bodyPr>
          <a:lstStyle/>
          <a:p>
            <a:r>
              <a:rPr lang="en-GB" dirty="0">
                <a:solidFill>
                  <a:schemeClr val="bg1"/>
                </a:solidFill>
                <a:latin typeface="helvetica" pitchFamily="2" charset="0"/>
              </a:rPr>
              <a:t>Silk Street Entrance, Photo: Max Colson (The Art Fund)</a:t>
            </a:r>
          </a:p>
        </p:txBody>
      </p:sp>
    </p:spTree>
    <p:extLst>
      <p:ext uri="{BB962C8B-B14F-4D97-AF65-F5344CB8AC3E}">
        <p14:creationId xmlns:p14="http://schemas.microsoft.com/office/powerpoint/2010/main" val="4157105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latin typeface="Dotum" charset="-127"/>
                <a:ea typeface="Dotum" charset="-127"/>
                <a:cs typeface="Dotum" charset="-127"/>
              </a:rPr>
              <a:t>Research setting: the Barbican Centre</a:t>
            </a:r>
          </a:p>
        </p:txBody>
      </p:sp>
      <p:sp>
        <p:nvSpPr>
          <p:cNvPr id="3" name="Content Placeholder 2"/>
          <p:cNvSpPr>
            <a:spLocks noGrp="1"/>
          </p:cNvSpPr>
          <p:nvPr>
            <p:ph idx="1"/>
          </p:nvPr>
        </p:nvSpPr>
        <p:spPr>
          <a:xfrm>
            <a:off x="838200" y="1651831"/>
            <a:ext cx="10515600" cy="4351338"/>
          </a:xfrm>
        </p:spPr>
        <p:txBody>
          <a:bodyPr>
            <a:normAutofit/>
          </a:bodyPr>
          <a:lstStyle/>
          <a:p>
            <a:r>
              <a:rPr lang="en-US" dirty="0">
                <a:latin typeface="Dotum" charset="-127"/>
                <a:ea typeface="Dotum" charset="-127"/>
                <a:cs typeface="Dotum" charset="-127"/>
              </a:rPr>
              <a:t>3 years Barbican-Guildhall studentship ‘Understanding Audiences’</a:t>
            </a:r>
          </a:p>
          <a:p>
            <a:r>
              <a:rPr lang="en-US" dirty="0">
                <a:latin typeface="Dotum" charset="-127"/>
                <a:ea typeface="Dotum" charset="-127"/>
                <a:cs typeface="Dotum" charset="-127"/>
              </a:rPr>
              <a:t>Large urban arts </a:t>
            </a:r>
            <a:r>
              <a:rPr lang="en-US" dirty="0" err="1">
                <a:latin typeface="Dotum" charset="-127"/>
                <a:ea typeface="Dotum" charset="-127"/>
                <a:cs typeface="Dotum" charset="-127"/>
              </a:rPr>
              <a:t>centre</a:t>
            </a:r>
            <a:r>
              <a:rPr lang="en-US" dirty="0">
                <a:latin typeface="Dotum" charset="-127"/>
                <a:ea typeface="Dotum" charset="-127"/>
                <a:cs typeface="Dotum" charset="-127"/>
              </a:rPr>
              <a:t> with multiple venues and different art forms (music, dance and theatre, visual arts, cinema), founded and funded by the City of London Corporation (and ACE)</a:t>
            </a:r>
          </a:p>
          <a:p>
            <a:r>
              <a:rPr lang="en-US" dirty="0">
                <a:latin typeface="Dotum" charset="-127"/>
                <a:ea typeface="Dotum" charset="-127"/>
                <a:cs typeface="Dotum" charset="-127"/>
              </a:rPr>
              <a:t>Grade II listed (Brutalist) building designed and built between 1960s and 70s (opened in 1982)</a:t>
            </a:r>
          </a:p>
          <a:p>
            <a:r>
              <a:rPr lang="en-US" dirty="0">
                <a:latin typeface="Dotum" charset="-127"/>
                <a:ea typeface="Dotum" charset="-127"/>
                <a:cs typeface="Dotum" charset="-127"/>
              </a:rPr>
              <a:t>Availability of foyers and publicly-accessible area, used by both attenders and non-attenders of the core </a:t>
            </a:r>
            <a:r>
              <a:rPr lang="en-US" dirty="0" err="1">
                <a:latin typeface="Dotum" charset="-127"/>
                <a:ea typeface="Dotum" charset="-127"/>
                <a:cs typeface="Dotum" charset="-127"/>
              </a:rPr>
              <a:t>programmes</a:t>
            </a:r>
            <a:endParaRPr lang="en-US" dirty="0">
              <a:latin typeface="Dotum" charset="-127"/>
              <a:ea typeface="Dotum" charset="-127"/>
              <a:cs typeface="Dotum" charset="-127"/>
            </a:endParaRPr>
          </a:p>
          <a:p>
            <a:endParaRPr lang="en-US" dirty="0">
              <a:latin typeface="Dotum" charset="-127"/>
              <a:ea typeface="Dotum" charset="-127"/>
              <a:cs typeface="Dotum" charset="-127"/>
            </a:endParaRPr>
          </a:p>
          <a:p>
            <a:endParaRPr lang="en-US" dirty="0">
              <a:latin typeface="Dotum" charset="-127"/>
              <a:ea typeface="Dotum" charset="-127"/>
              <a:cs typeface="Dotum" charset="-127"/>
            </a:endParaRPr>
          </a:p>
        </p:txBody>
      </p:sp>
      <p:sp>
        <p:nvSpPr>
          <p:cNvPr id="4" name="Content Placeholder 2"/>
          <p:cNvSpPr txBox="1">
            <a:spLocks/>
          </p:cNvSpPr>
          <p:nvPr/>
        </p:nvSpPr>
        <p:spPr>
          <a:xfrm>
            <a:off x="838200" y="161297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45888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1938</TotalTime>
  <Words>2355</Words>
  <Application>Microsoft Macintosh PowerPoint</Application>
  <PresentationFormat>Widescreen</PresentationFormat>
  <Paragraphs>148</Paragraphs>
  <Slides>27</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Dotum</vt:lpstr>
      <vt:lpstr>Arial</vt:lpstr>
      <vt:lpstr>Avenir Book</vt:lpstr>
      <vt:lpstr>Calibri</vt:lpstr>
      <vt:lpstr>Calibri Light</vt:lpstr>
      <vt:lpstr>helvetica</vt:lpstr>
      <vt:lpstr>Office Theme</vt:lpstr>
      <vt:lpstr>PowerPoint Presentation</vt:lpstr>
      <vt:lpstr>We live in the ’age of participation’</vt:lpstr>
      <vt:lpstr>From radical beginnings to mainstream...</vt:lpstr>
      <vt:lpstr>...but still potentially subversive?</vt:lpstr>
      <vt:lpstr>How do we define participation?</vt:lpstr>
      <vt:lpstr>PowerPoint Presentation</vt:lpstr>
      <vt:lpstr>Understanding Everyday Participation (Miles and Gibson, 2016)</vt:lpstr>
      <vt:lpstr>PowerPoint Presentation</vt:lpstr>
      <vt:lpstr>Research setting: the Barbican Centre</vt:lpstr>
      <vt:lpstr>PowerPoint Presentation</vt:lpstr>
      <vt:lpstr> How do arts institutions think about audiences and participation, through institutional policies, spatial strategies and public programming?  How are these policies, strategies and programmes mediated ‘on the ground’ by front of house staff and audience members? </vt:lpstr>
      <vt:lpstr>Qualitative data collection </vt:lpstr>
      <vt:lpstr>Why starting from the foyers?</vt:lpstr>
      <vt:lpstr>Foyers and liminal spaces conceptualised in museum studies as...</vt:lpstr>
      <vt:lpstr>PowerPoint Presentation</vt:lpstr>
      <vt:lpstr>The foyers through the eyes of hosts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implications and questions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Stefania Donini</dc:creator>
  <cp:keywords/>
  <dc:description/>
  <cp:lastModifiedBy>Stefania Donini</cp:lastModifiedBy>
  <cp:revision>14</cp:revision>
  <dcterms:created xsi:type="dcterms:W3CDTF">2020-02-18T13:08:47Z</dcterms:created>
  <dcterms:modified xsi:type="dcterms:W3CDTF">2020-03-10T12:39:17Z</dcterms:modified>
  <cp:category/>
</cp:coreProperties>
</file>