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handoutMasterIdLst>
    <p:handoutMasterId r:id="rId22"/>
  </p:handoutMasterIdLst>
  <p:sldIdLst>
    <p:sldId id="505" r:id="rId2"/>
    <p:sldId id="506" r:id="rId3"/>
    <p:sldId id="507" r:id="rId4"/>
    <p:sldId id="522" r:id="rId5"/>
    <p:sldId id="511" r:id="rId6"/>
    <p:sldId id="377" r:id="rId7"/>
    <p:sldId id="378" r:id="rId8"/>
    <p:sldId id="514" r:id="rId9"/>
    <p:sldId id="480" r:id="rId10"/>
    <p:sldId id="518" r:id="rId11"/>
    <p:sldId id="524" r:id="rId12"/>
    <p:sldId id="519" r:id="rId13"/>
    <p:sldId id="474" r:id="rId14"/>
    <p:sldId id="512" r:id="rId15"/>
    <p:sldId id="513" r:id="rId16"/>
    <p:sldId id="520" r:id="rId17"/>
    <p:sldId id="515" r:id="rId18"/>
    <p:sldId id="510" r:id="rId19"/>
    <p:sldId id="521" r:id="rId20"/>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C5D2"/>
    <a:srgbClr val="545454"/>
    <a:srgbClr val="434343"/>
    <a:srgbClr val="5C8E26"/>
    <a:srgbClr val="B9A06F"/>
    <a:srgbClr val="D5C6A9"/>
    <a:srgbClr val="822484"/>
    <a:srgbClr val="6EA92D"/>
    <a:srgbClr val="00759E"/>
    <a:srgbClr val="009E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8" autoAdjust="0"/>
    <p:restoredTop sz="96412" autoAdjust="0"/>
  </p:normalViewPr>
  <p:slideViewPr>
    <p:cSldViewPr snapToGrid="0">
      <p:cViewPr varScale="1">
        <p:scale>
          <a:sx n="112" d="100"/>
          <a:sy n="112" d="100"/>
        </p:scale>
        <p:origin x="132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79" d="100"/>
          <a:sy n="79" d="100"/>
        </p:scale>
        <p:origin x="3102" y="102"/>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ndy\Downloads\5%20year%20study%20LIFE%20Jul1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andy\Downloads\5%20year%20study%20LIFE%20Jul15.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1">
                  <a:lumMod val="75000"/>
                </a:schemeClr>
              </a:solidFill>
              <a:ln>
                <a:noFill/>
              </a:ln>
              <a:effectLst/>
            </c:spPr>
            <c:extLst>
              <c:ext xmlns:c16="http://schemas.microsoft.com/office/drawing/2014/chart" uri="{C3380CC4-5D6E-409C-BE32-E72D297353CC}">
                <c16:uniqueId val="{00000001-A9B0-4607-8052-4350C7DA8A25}"/>
              </c:ext>
            </c:extLst>
          </c:dPt>
          <c:dPt>
            <c:idx val="3"/>
            <c:invertIfNegative val="0"/>
            <c:bubble3D val="0"/>
            <c:spPr>
              <a:solidFill>
                <a:schemeClr val="accent4">
                  <a:lumMod val="50000"/>
                </a:schemeClr>
              </a:solidFill>
              <a:ln>
                <a:noFill/>
              </a:ln>
              <a:effectLst/>
            </c:spPr>
            <c:extLst>
              <c:ext xmlns:c16="http://schemas.microsoft.com/office/drawing/2014/chart" uri="{C3380CC4-5D6E-409C-BE32-E72D297353CC}">
                <c16:uniqueId val="{00000003-A9B0-4607-8052-4350C7DA8A25}"/>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5-A9B0-4607-8052-4350C7DA8A25}"/>
              </c:ext>
            </c:extLst>
          </c:dPt>
          <c:dPt>
            <c:idx val="5"/>
            <c:invertIfNegative val="0"/>
            <c:bubble3D val="0"/>
            <c:spPr>
              <a:solidFill>
                <a:schemeClr val="accent4"/>
              </a:solidFill>
              <a:ln>
                <a:noFill/>
              </a:ln>
              <a:effectLst/>
            </c:spPr>
            <c:extLst>
              <c:ext xmlns:c16="http://schemas.microsoft.com/office/drawing/2014/chart" uri="{C3380CC4-5D6E-409C-BE32-E72D297353CC}">
                <c16:uniqueId val="{00000007-A9B0-4607-8052-4350C7DA8A25}"/>
              </c:ext>
            </c:extLst>
          </c:dPt>
          <c:dPt>
            <c:idx val="6"/>
            <c:invertIfNegative val="0"/>
            <c:bubble3D val="0"/>
            <c:spPr>
              <a:solidFill>
                <a:schemeClr val="accent6">
                  <a:lumMod val="75000"/>
                </a:schemeClr>
              </a:solidFill>
              <a:ln>
                <a:noFill/>
              </a:ln>
              <a:effectLst/>
            </c:spPr>
            <c:extLst>
              <c:ext xmlns:c16="http://schemas.microsoft.com/office/drawing/2014/chart" uri="{C3380CC4-5D6E-409C-BE32-E72D297353CC}">
                <c16:uniqueId val="{00000009-A9B0-4607-8052-4350C7DA8A25}"/>
              </c:ext>
            </c:extLst>
          </c:dPt>
          <c:dPt>
            <c:idx val="7"/>
            <c:invertIfNegative val="0"/>
            <c:bubble3D val="0"/>
            <c:spPr>
              <a:solidFill>
                <a:schemeClr val="accent6"/>
              </a:solidFill>
              <a:ln>
                <a:noFill/>
              </a:ln>
              <a:effectLst/>
            </c:spPr>
            <c:extLst>
              <c:ext xmlns:c16="http://schemas.microsoft.com/office/drawing/2014/chart" uri="{C3380CC4-5D6E-409C-BE32-E72D297353CC}">
                <c16:uniqueId val="{0000000B-A9B0-4607-8052-4350C7DA8A25}"/>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D-A9B0-4607-8052-4350C7DA8A25}"/>
              </c:ext>
            </c:extLst>
          </c:dPt>
          <c:dPt>
            <c:idx val="9"/>
            <c:invertIfNegative val="0"/>
            <c:bubble3D val="0"/>
            <c:spPr>
              <a:solidFill>
                <a:schemeClr val="accent2">
                  <a:lumMod val="75000"/>
                </a:schemeClr>
              </a:solidFill>
              <a:ln>
                <a:noFill/>
              </a:ln>
              <a:effectLst/>
            </c:spPr>
            <c:extLst>
              <c:ext xmlns:c16="http://schemas.microsoft.com/office/drawing/2014/chart" uri="{C3380CC4-5D6E-409C-BE32-E72D297353CC}">
                <c16:uniqueId val="{0000000F-A9B0-4607-8052-4350C7DA8A25}"/>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11-A9B0-4607-8052-4350C7DA8A25}"/>
              </c:ext>
            </c:extLst>
          </c:dPt>
          <c:dPt>
            <c:idx val="11"/>
            <c:invertIfNegative val="0"/>
            <c:bubble3D val="0"/>
            <c:spPr>
              <a:solidFill>
                <a:schemeClr val="accent2"/>
              </a:solidFill>
              <a:ln>
                <a:noFill/>
              </a:ln>
              <a:effectLst/>
            </c:spPr>
            <c:extLst>
              <c:ext xmlns:c16="http://schemas.microsoft.com/office/drawing/2014/chart" uri="{C3380CC4-5D6E-409C-BE32-E72D297353CC}">
                <c16:uniqueId val="{00000013-A9B0-4607-8052-4350C7DA8A25}"/>
              </c:ext>
            </c:extLst>
          </c:dPt>
          <c:cat>
            <c:strRef>
              <c:f>Chart!$M$5:$X$5</c:f>
              <c:strCache>
                <c:ptCount val="12"/>
                <c:pt idx="0">
                  <c:v>How often in the last few weeks have you done something to look after or appreciate your surroundings or environment?</c:v>
                </c:pt>
                <c:pt idx="1">
                  <c:v>How much do you generally feel you belong in your surroundings or environment?</c:v>
                </c:pt>
                <c:pt idx="2">
                  <c:v>How much did you notice your surroundings or environment in the last few hours?</c:v>
                </c:pt>
                <c:pt idx="3">
                  <c:v>How often in the last few weeks have you chosen to do activities with other people (beyond family and friends)?</c:v>
                </c:pt>
                <c:pt idx="4">
                  <c:v>How comfortable are you mixing with people generally?</c:v>
                </c:pt>
                <c:pt idx="5">
                  <c:v>How comfortable have you felt with other people in the last few hours?</c:v>
                </c:pt>
                <c:pt idx="6">
                  <c:v>How often in the last few weeks have you had a go at something new?</c:v>
                </c:pt>
                <c:pt idx="7">
                  <c:v>How confident do you feel to have a go at things generally?</c:v>
                </c:pt>
                <c:pt idx="8">
                  <c:v>How confident did you feel last time you tried something new?</c:v>
                </c:pt>
                <c:pt idx="9">
                  <c:v>Have you recently felt that you were playing a useful part in things?</c:v>
                </c:pt>
                <c:pt idx="10">
                  <c:v>How satisfied are you with your life nowadays?</c:v>
                </c:pt>
                <c:pt idx="11">
                  <c:v>How happy do you feel now?</c:v>
                </c:pt>
              </c:strCache>
            </c:strRef>
          </c:cat>
          <c:val>
            <c:numRef>
              <c:f>Chart!$M$6:$X$6</c:f>
              <c:numCache>
                <c:formatCode>0%</c:formatCode>
                <c:ptCount val="12"/>
                <c:pt idx="0">
                  <c:v>7.3170731707317097E-2</c:v>
                </c:pt>
                <c:pt idx="1">
                  <c:v>0.16129032258064521</c:v>
                </c:pt>
                <c:pt idx="2">
                  <c:v>0.15730337078651696</c:v>
                </c:pt>
                <c:pt idx="3">
                  <c:v>0.12820512820512819</c:v>
                </c:pt>
                <c:pt idx="4">
                  <c:v>6.1224489795918387E-2</c:v>
                </c:pt>
                <c:pt idx="5">
                  <c:v>9.7826086956521771E-2</c:v>
                </c:pt>
                <c:pt idx="6">
                  <c:v>1.7006802721088374E-2</c:v>
                </c:pt>
                <c:pt idx="7">
                  <c:v>2.4300441826215054E-2</c:v>
                </c:pt>
                <c:pt idx="8">
                  <c:v>0.1445182724252492</c:v>
                </c:pt>
                <c:pt idx="9">
                  <c:v>5.8139534883720999E-2</c:v>
                </c:pt>
                <c:pt idx="10">
                  <c:v>0.12905844155844162</c:v>
                </c:pt>
                <c:pt idx="11">
                  <c:v>8.1512605042016795E-2</c:v>
                </c:pt>
              </c:numCache>
            </c:numRef>
          </c:val>
          <c:extLst>
            <c:ext xmlns:c16="http://schemas.microsoft.com/office/drawing/2014/chart" uri="{C3380CC4-5D6E-409C-BE32-E72D297353CC}">
              <c16:uniqueId val="{00000014-A9B0-4607-8052-4350C7DA8A25}"/>
            </c:ext>
          </c:extLst>
        </c:ser>
        <c:dLbls>
          <c:showLegendKey val="0"/>
          <c:showVal val="0"/>
          <c:showCatName val="0"/>
          <c:showSerName val="0"/>
          <c:showPercent val="0"/>
          <c:showBubbleSize val="0"/>
        </c:dLbls>
        <c:gapWidth val="182"/>
        <c:axId val="155164776"/>
        <c:axId val="155162424"/>
      </c:barChart>
      <c:catAx>
        <c:axId val="155164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55162424"/>
        <c:crosses val="autoZero"/>
        <c:auto val="1"/>
        <c:lblAlgn val="r"/>
        <c:lblOffset val="100"/>
        <c:noMultiLvlLbl val="0"/>
      </c:catAx>
      <c:valAx>
        <c:axId val="1551624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5516477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1">
                  <a:lumMod val="75000"/>
                </a:schemeClr>
              </a:solidFill>
              <a:ln>
                <a:noFill/>
              </a:ln>
              <a:effectLst/>
            </c:spPr>
            <c:extLst>
              <c:ext xmlns:c16="http://schemas.microsoft.com/office/drawing/2014/chart" uri="{C3380CC4-5D6E-409C-BE32-E72D297353CC}">
                <c16:uniqueId val="{00000001-75D4-4F26-8AEF-535624328E6F}"/>
              </c:ext>
            </c:extLst>
          </c:dPt>
          <c:dPt>
            <c:idx val="3"/>
            <c:invertIfNegative val="0"/>
            <c:bubble3D val="0"/>
            <c:spPr>
              <a:solidFill>
                <a:schemeClr val="accent4">
                  <a:lumMod val="50000"/>
                </a:schemeClr>
              </a:solidFill>
              <a:ln>
                <a:noFill/>
              </a:ln>
              <a:effectLst/>
            </c:spPr>
            <c:extLst>
              <c:ext xmlns:c16="http://schemas.microsoft.com/office/drawing/2014/chart" uri="{C3380CC4-5D6E-409C-BE32-E72D297353CC}">
                <c16:uniqueId val="{00000003-75D4-4F26-8AEF-535624328E6F}"/>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5-75D4-4F26-8AEF-535624328E6F}"/>
              </c:ext>
            </c:extLst>
          </c:dPt>
          <c:dPt>
            <c:idx val="5"/>
            <c:invertIfNegative val="0"/>
            <c:bubble3D val="0"/>
            <c:spPr>
              <a:solidFill>
                <a:schemeClr val="accent4"/>
              </a:solidFill>
              <a:ln>
                <a:noFill/>
              </a:ln>
              <a:effectLst/>
            </c:spPr>
            <c:extLst>
              <c:ext xmlns:c16="http://schemas.microsoft.com/office/drawing/2014/chart" uri="{C3380CC4-5D6E-409C-BE32-E72D297353CC}">
                <c16:uniqueId val="{00000007-75D4-4F26-8AEF-535624328E6F}"/>
              </c:ext>
            </c:extLst>
          </c:dPt>
          <c:dPt>
            <c:idx val="6"/>
            <c:invertIfNegative val="0"/>
            <c:bubble3D val="0"/>
            <c:spPr>
              <a:solidFill>
                <a:schemeClr val="accent6">
                  <a:lumMod val="75000"/>
                </a:schemeClr>
              </a:solidFill>
              <a:ln>
                <a:noFill/>
              </a:ln>
              <a:effectLst/>
            </c:spPr>
            <c:extLst>
              <c:ext xmlns:c16="http://schemas.microsoft.com/office/drawing/2014/chart" uri="{C3380CC4-5D6E-409C-BE32-E72D297353CC}">
                <c16:uniqueId val="{00000009-75D4-4F26-8AEF-535624328E6F}"/>
              </c:ext>
            </c:extLst>
          </c:dPt>
          <c:dPt>
            <c:idx val="7"/>
            <c:invertIfNegative val="0"/>
            <c:bubble3D val="0"/>
            <c:spPr>
              <a:solidFill>
                <a:schemeClr val="accent6"/>
              </a:solidFill>
              <a:ln>
                <a:noFill/>
              </a:ln>
              <a:effectLst/>
            </c:spPr>
            <c:extLst>
              <c:ext xmlns:c16="http://schemas.microsoft.com/office/drawing/2014/chart" uri="{C3380CC4-5D6E-409C-BE32-E72D297353CC}">
                <c16:uniqueId val="{0000000B-75D4-4F26-8AEF-535624328E6F}"/>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D-75D4-4F26-8AEF-535624328E6F}"/>
              </c:ext>
            </c:extLst>
          </c:dPt>
          <c:dPt>
            <c:idx val="9"/>
            <c:invertIfNegative val="0"/>
            <c:bubble3D val="0"/>
            <c:spPr>
              <a:solidFill>
                <a:schemeClr val="accent2">
                  <a:lumMod val="75000"/>
                </a:schemeClr>
              </a:solidFill>
              <a:ln>
                <a:noFill/>
              </a:ln>
              <a:effectLst/>
            </c:spPr>
            <c:extLst>
              <c:ext xmlns:c16="http://schemas.microsoft.com/office/drawing/2014/chart" uri="{C3380CC4-5D6E-409C-BE32-E72D297353CC}">
                <c16:uniqueId val="{0000000F-75D4-4F26-8AEF-535624328E6F}"/>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11-75D4-4F26-8AEF-535624328E6F}"/>
              </c:ext>
            </c:extLst>
          </c:dPt>
          <c:dPt>
            <c:idx val="11"/>
            <c:invertIfNegative val="0"/>
            <c:bubble3D val="0"/>
            <c:spPr>
              <a:solidFill>
                <a:schemeClr val="accent2"/>
              </a:solidFill>
              <a:ln>
                <a:noFill/>
              </a:ln>
              <a:effectLst/>
            </c:spPr>
            <c:extLst>
              <c:ext xmlns:c16="http://schemas.microsoft.com/office/drawing/2014/chart" uri="{C3380CC4-5D6E-409C-BE32-E72D297353CC}">
                <c16:uniqueId val="{00000013-75D4-4F26-8AEF-535624328E6F}"/>
              </c:ext>
            </c:extLst>
          </c:dPt>
          <c:cat>
            <c:strRef>
              <c:f>Chart!$M$5:$X$5</c:f>
              <c:strCache>
                <c:ptCount val="12"/>
                <c:pt idx="0">
                  <c:v>How often in the last few weeks have you done something to look after or appreciate your surroundings or environment?</c:v>
                </c:pt>
                <c:pt idx="1">
                  <c:v>How much do you generally feel you belong in your surroundings or environment?</c:v>
                </c:pt>
                <c:pt idx="2">
                  <c:v>How much did you notice your surroundings or environment in the last few hours?</c:v>
                </c:pt>
                <c:pt idx="3">
                  <c:v>How often in the last few weeks have you chosen to do activities with other people (beyond family and friends)?</c:v>
                </c:pt>
                <c:pt idx="4">
                  <c:v>How comfortable are you mixing with people generally?</c:v>
                </c:pt>
                <c:pt idx="5">
                  <c:v>How comfortable have you felt with other people in the last few hours?</c:v>
                </c:pt>
                <c:pt idx="6">
                  <c:v>How often in the last few weeks have you had a go at something new?</c:v>
                </c:pt>
                <c:pt idx="7">
                  <c:v>How confident do you feel to have a go at things generally?</c:v>
                </c:pt>
                <c:pt idx="8">
                  <c:v>How confident did you feel last time you tried something new?</c:v>
                </c:pt>
                <c:pt idx="9">
                  <c:v>Have you recently felt that you were playing a useful part in things?</c:v>
                </c:pt>
                <c:pt idx="10">
                  <c:v>How satisfied are you with your life nowadays?</c:v>
                </c:pt>
                <c:pt idx="11">
                  <c:v>How happy do you feel now?</c:v>
                </c:pt>
              </c:strCache>
            </c:strRef>
          </c:cat>
          <c:val>
            <c:numRef>
              <c:f>Chart!$M$6:$X$6</c:f>
              <c:numCache>
                <c:formatCode>0%</c:formatCode>
                <c:ptCount val="12"/>
                <c:pt idx="0">
                  <c:v>7.3170731707317097E-2</c:v>
                </c:pt>
                <c:pt idx="1">
                  <c:v>0.16129032258064521</c:v>
                </c:pt>
                <c:pt idx="2">
                  <c:v>0.15730337078651696</c:v>
                </c:pt>
                <c:pt idx="3">
                  <c:v>0.12820512820512819</c:v>
                </c:pt>
                <c:pt idx="4">
                  <c:v>6.1224489795918387E-2</c:v>
                </c:pt>
                <c:pt idx="5">
                  <c:v>9.7826086956521771E-2</c:v>
                </c:pt>
                <c:pt idx="6">
                  <c:v>1.7006802721088374E-2</c:v>
                </c:pt>
                <c:pt idx="7">
                  <c:v>2.4300441826215054E-2</c:v>
                </c:pt>
                <c:pt idx="8">
                  <c:v>0.1445182724252492</c:v>
                </c:pt>
                <c:pt idx="9">
                  <c:v>5.8139534883720999E-2</c:v>
                </c:pt>
                <c:pt idx="10">
                  <c:v>0.12905844155844162</c:v>
                </c:pt>
                <c:pt idx="11">
                  <c:v>8.1512605042016795E-2</c:v>
                </c:pt>
              </c:numCache>
            </c:numRef>
          </c:val>
          <c:extLst>
            <c:ext xmlns:c16="http://schemas.microsoft.com/office/drawing/2014/chart" uri="{C3380CC4-5D6E-409C-BE32-E72D297353CC}">
              <c16:uniqueId val="{00000014-75D4-4F26-8AEF-535624328E6F}"/>
            </c:ext>
          </c:extLst>
        </c:ser>
        <c:dLbls>
          <c:showLegendKey val="0"/>
          <c:showVal val="0"/>
          <c:showCatName val="0"/>
          <c:showSerName val="0"/>
          <c:showPercent val="0"/>
          <c:showBubbleSize val="0"/>
        </c:dLbls>
        <c:gapWidth val="182"/>
        <c:axId val="155164776"/>
        <c:axId val="155162424"/>
      </c:barChart>
      <c:catAx>
        <c:axId val="155164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55162424"/>
        <c:crosses val="autoZero"/>
        <c:auto val="1"/>
        <c:lblAlgn val="ctr"/>
        <c:lblOffset val="100"/>
        <c:noMultiLvlLbl val="0"/>
      </c:catAx>
      <c:valAx>
        <c:axId val="1551624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5516477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3713"/>
          </a:xfrm>
          <a:prstGeom prst="rect">
            <a:avLst/>
          </a:prstGeom>
        </p:spPr>
        <p:txBody>
          <a:bodyPr vert="horz" lIns="91433" tIns="45717" rIns="91433" bIns="45717" rtlCol="0"/>
          <a:lstStyle>
            <a:lvl1pPr algn="l">
              <a:defRPr sz="1200"/>
            </a:lvl1pPr>
          </a:lstStyle>
          <a:p>
            <a:endParaRPr lang="en-GB" dirty="0"/>
          </a:p>
        </p:txBody>
      </p:sp>
      <p:sp>
        <p:nvSpPr>
          <p:cNvPr id="3" name="Date Placeholder 2"/>
          <p:cNvSpPr>
            <a:spLocks noGrp="1"/>
          </p:cNvSpPr>
          <p:nvPr>
            <p:ph type="dt" sz="quarter" idx="1"/>
          </p:nvPr>
        </p:nvSpPr>
        <p:spPr>
          <a:xfrm>
            <a:off x="3850444" y="0"/>
            <a:ext cx="2945659" cy="493713"/>
          </a:xfrm>
          <a:prstGeom prst="rect">
            <a:avLst/>
          </a:prstGeom>
        </p:spPr>
        <p:txBody>
          <a:bodyPr vert="horz" lIns="91433" tIns="45717" rIns="91433" bIns="45717" rtlCol="0"/>
          <a:lstStyle>
            <a:lvl1pPr algn="r">
              <a:defRPr sz="1200"/>
            </a:lvl1pPr>
          </a:lstStyle>
          <a:p>
            <a:fld id="{421D075B-B998-49FD-B2DD-4CA014B803A3}" type="datetimeFigureOut">
              <a:rPr lang="en-US" smtClean="0"/>
              <a:pPr/>
              <a:t>3/16/2017</a:t>
            </a:fld>
            <a:endParaRPr lang="en-GB"/>
          </a:p>
        </p:txBody>
      </p:sp>
      <p:sp>
        <p:nvSpPr>
          <p:cNvPr id="4" name="Footer Placeholder 3"/>
          <p:cNvSpPr>
            <a:spLocks noGrp="1"/>
          </p:cNvSpPr>
          <p:nvPr>
            <p:ph type="ftr" sz="quarter" idx="2"/>
          </p:nvPr>
        </p:nvSpPr>
        <p:spPr>
          <a:xfrm>
            <a:off x="1" y="9378824"/>
            <a:ext cx="2945659" cy="493713"/>
          </a:xfrm>
          <a:prstGeom prst="rect">
            <a:avLst/>
          </a:prstGeom>
        </p:spPr>
        <p:txBody>
          <a:bodyPr vert="horz" lIns="91433" tIns="45717" rIns="91433" bIns="45717"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378824"/>
            <a:ext cx="2945659" cy="493713"/>
          </a:xfrm>
          <a:prstGeom prst="rect">
            <a:avLst/>
          </a:prstGeom>
        </p:spPr>
        <p:txBody>
          <a:bodyPr vert="horz" lIns="91433" tIns="45717" rIns="91433" bIns="45717" rtlCol="0" anchor="b"/>
          <a:lstStyle>
            <a:lvl1pPr algn="r">
              <a:defRPr sz="1200"/>
            </a:lvl1pPr>
          </a:lstStyle>
          <a:p>
            <a:fld id="{A2DEAB36-CDDD-4A5A-BA5E-DB5BDD2C3A90}" type="slidenum">
              <a:rPr lang="en-GB" smtClean="0"/>
              <a:pPr/>
              <a:t>‹#›</a:t>
            </a:fld>
            <a:endParaRPr lang="en-GB"/>
          </a:p>
        </p:txBody>
      </p:sp>
    </p:spTree>
    <p:extLst>
      <p:ext uri="{BB962C8B-B14F-4D97-AF65-F5344CB8AC3E}">
        <p14:creationId xmlns:p14="http://schemas.microsoft.com/office/powerpoint/2010/main" val="3904555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3713"/>
          </a:xfrm>
          <a:prstGeom prst="rect">
            <a:avLst/>
          </a:prstGeom>
        </p:spPr>
        <p:txBody>
          <a:bodyPr vert="horz" lIns="91433" tIns="45717" rIns="91433" bIns="45717" rtlCol="0"/>
          <a:lstStyle>
            <a:lvl1pPr algn="l">
              <a:defRPr sz="1200"/>
            </a:lvl1pPr>
          </a:lstStyle>
          <a:p>
            <a:endParaRPr lang="en-GB"/>
          </a:p>
        </p:txBody>
      </p:sp>
      <p:sp>
        <p:nvSpPr>
          <p:cNvPr id="3" name="Date Placeholder 2"/>
          <p:cNvSpPr>
            <a:spLocks noGrp="1"/>
          </p:cNvSpPr>
          <p:nvPr>
            <p:ph type="dt" idx="1"/>
          </p:nvPr>
        </p:nvSpPr>
        <p:spPr>
          <a:xfrm>
            <a:off x="3850444" y="0"/>
            <a:ext cx="2945659" cy="493713"/>
          </a:xfrm>
          <a:prstGeom prst="rect">
            <a:avLst/>
          </a:prstGeom>
        </p:spPr>
        <p:txBody>
          <a:bodyPr vert="horz" lIns="91433" tIns="45717" rIns="91433" bIns="45717" rtlCol="0"/>
          <a:lstStyle>
            <a:lvl1pPr algn="r">
              <a:defRPr sz="1200"/>
            </a:lvl1pPr>
          </a:lstStyle>
          <a:p>
            <a:fld id="{DC80E7AA-E475-4B35-934A-BE39DC8DDBB7}" type="datetimeFigureOut">
              <a:rPr lang="en-US" smtClean="0"/>
              <a:pPr/>
              <a:t>3/16/2017</a:t>
            </a:fld>
            <a:endParaRPr lang="en-GB"/>
          </a:p>
        </p:txBody>
      </p:sp>
      <p:sp>
        <p:nvSpPr>
          <p:cNvPr id="4" name="Slide Image Placeholder 3"/>
          <p:cNvSpPr>
            <a:spLocks noGrp="1" noRot="1" noChangeAspect="1"/>
          </p:cNvSpPr>
          <p:nvPr>
            <p:ph type="sldImg" idx="2"/>
          </p:nvPr>
        </p:nvSpPr>
        <p:spPr>
          <a:xfrm>
            <a:off x="446088" y="739775"/>
            <a:ext cx="5953125" cy="4465638"/>
          </a:xfrm>
          <a:prstGeom prst="rect">
            <a:avLst/>
          </a:prstGeom>
          <a:noFill/>
          <a:ln w="12700">
            <a:solidFill>
              <a:prstClr val="black"/>
            </a:solidFill>
          </a:ln>
        </p:spPr>
        <p:txBody>
          <a:bodyPr vert="horz" lIns="91433" tIns="45717" rIns="91433" bIns="45717" rtlCol="0" anchor="ctr"/>
          <a:lstStyle/>
          <a:p>
            <a:endParaRPr lang="en-GB"/>
          </a:p>
        </p:txBody>
      </p:sp>
      <p:sp>
        <p:nvSpPr>
          <p:cNvPr id="5" name="Notes Placeholder 4"/>
          <p:cNvSpPr>
            <a:spLocks noGrp="1"/>
          </p:cNvSpPr>
          <p:nvPr>
            <p:ph type="body" sz="quarter" idx="3"/>
          </p:nvPr>
        </p:nvSpPr>
        <p:spPr>
          <a:xfrm>
            <a:off x="469229" y="5349733"/>
            <a:ext cx="5991725" cy="4045211"/>
          </a:xfrm>
          <a:prstGeom prst="rect">
            <a:avLst/>
          </a:prstGeom>
        </p:spPr>
        <p:txBody>
          <a:bodyPr vert="horz" lIns="91433" tIns="45717" rIns="91433"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378824"/>
            <a:ext cx="2945659" cy="493713"/>
          </a:xfrm>
          <a:prstGeom prst="rect">
            <a:avLst/>
          </a:prstGeom>
        </p:spPr>
        <p:txBody>
          <a:bodyPr vert="horz" lIns="91433" tIns="45717" rIns="91433" bIns="45717"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378824"/>
            <a:ext cx="2945659" cy="493713"/>
          </a:xfrm>
          <a:prstGeom prst="rect">
            <a:avLst/>
          </a:prstGeom>
        </p:spPr>
        <p:txBody>
          <a:bodyPr vert="horz" lIns="91433" tIns="45717" rIns="91433" bIns="45717" rtlCol="0" anchor="b"/>
          <a:lstStyle>
            <a:lvl1pPr algn="r">
              <a:defRPr sz="1200"/>
            </a:lvl1pPr>
          </a:lstStyle>
          <a:p>
            <a:fld id="{9571869D-C6A4-4983-8E8D-06C2534AE49B}" type="slidenum">
              <a:rPr lang="en-GB" smtClean="0"/>
              <a:pPr/>
              <a:t>‹#›</a:t>
            </a:fld>
            <a:endParaRPr lang="en-GB"/>
          </a:p>
        </p:txBody>
      </p:sp>
    </p:spTree>
    <p:extLst>
      <p:ext uri="{BB962C8B-B14F-4D97-AF65-F5344CB8AC3E}">
        <p14:creationId xmlns:p14="http://schemas.microsoft.com/office/powerpoint/2010/main" val="2322229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economist.com/news/finance-and-economics/21582498-america-has-changed-way-it-measures-gdp-boundary-problem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economist.com/news/finance-and-economics/21582498-america-has-changed-way-it-measures-gdp-boundary-problem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477838"/>
            <a:ext cx="2954338" cy="2216150"/>
          </a:xfrm>
        </p:spPr>
      </p:sp>
      <p:sp>
        <p:nvSpPr>
          <p:cNvPr id="3" name="Notes Placeholder 2"/>
          <p:cNvSpPr>
            <a:spLocks noGrp="1"/>
          </p:cNvSpPr>
          <p:nvPr>
            <p:ph type="body" idx="1"/>
          </p:nvPr>
        </p:nvSpPr>
        <p:spPr>
          <a:xfrm>
            <a:off x="372980" y="3075799"/>
            <a:ext cx="6087973" cy="6259306"/>
          </a:xfrm>
        </p:spPr>
        <p:txBody>
          <a:bodyPr>
            <a:normAutofit/>
          </a:bodyPr>
          <a:lstStyle/>
          <a:p>
            <a:r>
              <a:rPr lang="en-GB" sz="1200" b="0" i="0" kern="1200" dirty="0">
                <a:solidFill>
                  <a:schemeClr val="tx1"/>
                </a:solidFill>
                <a:effectLst/>
                <a:latin typeface="+mn-lt"/>
                <a:ea typeface="+mn-ea"/>
                <a:cs typeface="+mn-cs"/>
              </a:rPr>
              <a:t>Mandy Barnet and Ruth Melville - </a:t>
            </a:r>
            <a:r>
              <a:rPr lang="en-GB" sz="1200" b="0" i="0" kern="1200" dirty="0" err="1">
                <a:solidFill>
                  <a:schemeClr val="tx1"/>
                </a:solidFill>
                <a:effectLst/>
                <a:latin typeface="+mn-lt"/>
                <a:ea typeface="+mn-ea"/>
                <a:cs typeface="+mn-cs"/>
              </a:rPr>
              <a:t>Socialreturn</a:t>
            </a:r>
            <a:r>
              <a:rPr lang="en-GB" sz="1200" b="0" i="0" kern="1200" dirty="0">
                <a:solidFill>
                  <a:schemeClr val="tx1"/>
                </a:solidFill>
                <a:effectLst/>
                <a:latin typeface="+mn-lt"/>
                <a:ea typeface="+mn-ea"/>
                <a:cs typeface="+mn-cs"/>
              </a:rPr>
              <a:t> on investment</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SROI combines narrative with numbers </a:t>
            </a:r>
            <a:r>
              <a:rPr lang="en-GB" sz="1200" b="0" i="0" kern="1200" dirty="0" err="1">
                <a:solidFill>
                  <a:schemeClr val="tx1"/>
                </a:solidFill>
                <a:effectLst/>
                <a:latin typeface="+mn-lt"/>
                <a:ea typeface="+mn-ea"/>
                <a:cs typeface="+mn-cs"/>
              </a:rPr>
              <a:t>tocreate</a:t>
            </a:r>
            <a:r>
              <a:rPr lang="en-GB" sz="1200" b="0" i="0" kern="1200" dirty="0">
                <a:solidFill>
                  <a:schemeClr val="tx1"/>
                </a:solidFill>
                <a:effectLst/>
                <a:latin typeface="+mn-lt"/>
                <a:ea typeface="+mn-ea"/>
                <a:cs typeface="+mn-cs"/>
              </a:rPr>
              <a:t> a value for money ratio of return </a:t>
            </a:r>
            <a:r>
              <a:rPr lang="en-GB" sz="1200" b="0" i="0" kern="1200" dirty="0" err="1">
                <a:solidFill>
                  <a:schemeClr val="tx1"/>
                </a:solidFill>
                <a:effectLst/>
                <a:latin typeface="+mn-lt"/>
                <a:ea typeface="+mn-ea"/>
                <a:cs typeface="+mn-cs"/>
              </a:rPr>
              <a:t>oninvestment</a:t>
            </a:r>
            <a:r>
              <a:rPr lang="en-GB" sz="1200" b="0" i="0" kern="1200" dirty="0">
                <a:solidFill>
                  <a:schemeClr val="tx1"/>
                </a:solidFill>
                <a:effectLst/>
                <a:latin typeface="+mn-lt"/>
                <a:ea typeface="+mn-ea"/>
                <a:cs typeface="+mn-cs"/>
              </a:rPr>
              <a:t>. At its heart is the principle that </a:t>
            </a:r>
            <a:r>
              <a:rPr lang="en-GB" sz="1200" b="0" i="0" kern="1200" dirty="0" err="1">
                <a:solidFill>
                  <a:schemeClr val="tx1"/>
                </a:solidFill>
                <a:effectLst/>
                <a:latin typeface="+mn-lt"/>
                <a:ea typeface="+mn-ea"/>
                <a:cs typeface="+mn-cs"/>
              </a:rPr>
              <a:t>weare</a:t>
            </a:r>
            <a:r>
              <a:rPr lang="en-GB" sz="1200" b="0" i="0" kern="1200" dirty="0">
                <a:solidFill>
                  <a:schemeClr val="tx1"/>
                </a:solidFill>
                <a:effectLst/>
                <a:latin typeface="+mn-lt"/>
                <a:ea typeface="+mn-ea"/>
                <a:cs typeface="+mn-cs"/>
              </a:rPr>
              <a:t> guided by the participants themselves </a:t>
            </a:r>
            <a:r>
              <a:rPr lang="en-GB" sz="1200" b="0" i="0" kern="1200" dirty="0" err="1">
                <a:solidFill>
                  <a:schemeClr val="tx1"/>
                </a:solidFill>
                <a:effectLst/>
                <a:latin typeface="+mn-lt"/>
                <a:ea typeface="+mn-ea"/>
                <a:cs typeface="+mn-cs"/>
              </a:rPr>
              <a:t>inmeasuring</a:t>
            </a:r>
            <a:r>
              <a:rPr lang="en-GB" sz="1200" b="0" i="0" kern="1200" dirty="0">
                <a:solidFill>
                  <a:schemeClr val="tx1"/>
                </a:solidFill>
                <a:effectLst/>
                <a:latin typeface="+mn-lt"/>
                <a:ea typeface="+mn-ea"/>
                <a:cs typeface="+mn-cs"/>
              </a:rPr>
              <a:t> what really matters, measure </a:t>
            </a:r>
            <a:r>
              <a:rPr lang="en-GB" sz="1200" b="0" i="0" kern="1200" dirty="0" err="1">
                <a:solidFill>
                  <a:schemeClr val="tx1"/>
                </a:solidFill>
                <a:effectLst/>
                <a:latin typeface="+mn-lt"/>
                <a:ea typeface="+mn-ea"/>
                <a:cs typeface="+mn-cs"/>
              </a:rPr>
              <a:t>theknock</a:t>
            </a:r>
            <a:r>
              <a:rPr lang="en-GB" sz="1200" b="0" i="0" kern="1200" dirty="0">
                <a:solidFill>
                  <a:schemeClr val="tx1"/>
                </a:solidFill>
                <a:effectLst/>
                <a:latin typeface="+mn-lt"/>
                <a:ea typeface="+mn-ea"/>
                <a:cs typeface="+mn-cs"/>
              </a:rPr>
              <a:t>-on effect of services, beyond the </a:t>
            </a:r>
            <a:r>
              <a:rPr lang="en-GB" sz="1200" b="0" i="0" kern="1200" dirty="0" err="1">
                <a:solidFill>
                  <a:schemeClr val="tx1"/>
                </a:solidFill>
                <a:effectLst/>
                <a:latin typeface="+mn-lt"/>
                <a:ea typeface="+mn-ea"/>
                <a:cs typeface="+mn-cs"/>
              </a:rPr>
              <a:t>obviousbeneficiaries</a:t>
            </a:r>
            <a:r>
              <a:rPr lang="en-GB" sz="1200" b="0" i="0" kern="1200" dirty="0">
                <a:solidFill>
                  <a:schemeClr val="tx1"/>
                </a:solidFill>
                <a:effectLst/>
                <a:latin typeface="+mn-lt"/>
                <a:ea typeface="+mn-ea"/>
                <a:cs typeface="+mn-cs"/>
              </a:rPr>
              <a:t> and into the future.</a:t>
            </a:r>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Mandy Barnett, MBA FRSA, MB </a:t>
            </a:r>
            <a:r>
              <a:rPr lang="en-GB" sz="1200" b="0" i="0" kern="1200" dirty="0" err="1">
                <a:solidFill>
                  <a:schemeClr val="tx1"/>
                </a:solidFill>
                <a:effectLst/>
                <a:latin typeface="+mn-lt"/>
                <a:ea typeface="+mn-ea"/>
                <a:cs typeface="+mn-cs"/>
              </a:rPr>
              <a:t>Associates.Management</a:t>
            </a:r>
            <a:r>
              <a:rPr lang="en-GB" sz="1200" b="0" i="0" kern="1200" dirty="0">
                <a:solidFill>
                  <a:schemeClr val="tx1"/>
                </a:solidFill>
                <a:effectLst/>
                <a:latin typeface="+mn-lt"/>
                <a:ea typeface="+mn-ea"/>
                <a:cs typeface="+mn-cs"/>
              </a:rPr>
              <a:t> consultant and member of </a:t>
            </a:r>
            <a:r>
              <a:rPr lang="en-GB" sz="1200" b="0" i="0" kern="1200" dirty="0" err="1">
                <a:solidFill>
                  <a:schemeClr val="tx1"/>
                </a:solidFill>
                <a:effectLst/>
                <a:latin typeface="+mn-lt"/>
                <a:ea typeface="+mn-ea"/>
                <a:cs typeface="+mn-cs"/>
              </a:rPr>
              <a:t>theSocial</a:t>
            </a:r>
            <a:r>
              <a:rPr lang="en-GB" sz="1200" b="0" i="0" kern="1200" dirty="0">
                <a:solidFill>
                  <a:schemeClr val="tx1"/>
                </a:solidFill>
                <a:effectLst/>
                <a:latin typeface="+mn-lt"/>
                <a:ea typeface="+mn-ea"/>
                <a:cs typeface="+mn-cs"/>
              </a:rPr>
              <a:t> Value UK council.   Ruth Melville is a freelance researcher </a:t>
            </a:r>
            <a:r>
              <a:rPr lang="en-GB" sz="1200" b="0" i="0" kern="1200" dirty="0" err="1">
                <a:solidFill>
                  <a:schemeClr val="tx1"/>
                </a:solidFill>
                <a:effectLst/>
                <a:latin typeface="+mn-lt"/>
                <a:ea typeface="+mn-ea"/>
                <a:cs typeface="+mn-cs"/>
              </a:rPr>
              <a:t>actingas</a:t>
            </a:r>
            <a:r>
              <a:rPr lang="en-GB" sz="1200" b="0" i="0" kern="1200" dirty="0">
                <a:solidFill>
                  <a:schemeClr val="tx1"/>
                </a:solidFill>
                <a:effectLst/>
                <a:latin typeface="+mn-lt"/>
                <a:ea typeface="+mn-ea"/>
                <a:cs typeface="+mn-cs"/>
              </a:rPr>
              <a:t> Critical Friend to Transported</a:t>
            </a:r>
            <a:endParaRPr lang="en-GB" b="0" dirty="0"/>
          </a:p>
          <a:p>
            <a:r>
              <a:rPr lang="en-GB" b="0" dirty="0"/>
              <a:t>Themes</a:t>
            </a:r>
          </a:p>
          <a:p>
            <a:r>
              <a:rPr lang="en-GB" b="0" dirty="0"/>
              <a:t>Relationship of </a:t>
            </a:r>
            <a:r>
              <a:rPr lang="en-GB" b="0" dirty="0" err="1"/>
              <a:t>empowerement</a:t>
            </a:r>
            <a:r>
              <a:rPr lang="en-GB" b="0" baseline="0" dirty="0"/>
              <a:t> and rigour</a:t>
            </a:r>
          </a:p>
          <a:p>
            <a:r>
              <a:rPr lang="en-GB" b="0" baseline="0" dirty="0"/>
              <a:t>Relationship of values/principles with </a:t>
            </a:r>
          </a:p>
          <a:p>
            <a:endParaRPr lang="en-GB" b="0" dirty="0"/>
          </a:p>
          <a:p>
            <a:endParaRPr lang="en-GB" b="0" dirty="0"/>
          </a:p>
          <a:p>
            <a:r>
              <a:rPr lang="en-GB" b="0" dirty="0"/>
              <a:t>Mandy Barnett</a:t>
            </a:r>
          </a:p>
          <a:p>
            <a:r>
              <a:rPr lang="en-GB" b="0" dirty="0"/>
              <a:t>Management</a:t>
            </a:r>
            <a:r>
              <a:rPr lang="en-GB" b="0" baseline="0" dirty="0"/>
              <a:t> consultant</a:t>
            </a:r>
          </a:p>
          <a:p>
            <a:r>
              <a:rPr lang="en-GB" b="0" baseline="0" dirty="0"/>
              <a:t>3 case studies</a:t>
            </a:r>
            <a:endParaRPr lang="en-GB" b="0" dirty="0"/>
          </a:p>
        </p:txBody>
      </p:sp>
      <p:sp>
        <p:nvSpPr>
          <p:cNvPr id="4" name="Slide Number Placeholder 3"/>
          <p:cNvSpPr>
            <a:spLocks noGrp="1"/>
          </p:cNvSpPr>
          <p:nvPr>
            <p:ph type="sldNum" sz="quarter" idx="10"/>
          </p:nvPr>
        </p:nvSpPr>
        <p:spPr/>
        <p:txBody>
          <a:bodyPr/>
          <a:lstStyle/>
          <a:p>
            <a:fld id="{9571869D-C6A4-4983-8E8D-06C2534AE49B}" type="slidenum">
              <a:rPr lang="en-GB" smtClean="0"/>
              <a:pPr/>
              <a:t>1</a:t>
            </a:fld>
            <a:endParaRPr lang="en-GB"/>
          </a:p>
        </p:txBody>
      </p:sp>
    </p:spTree>
    <p:extLst>
      <p:ext uri="{BB962C8B-B14F-4D97-AF65-F5344CB8AC3E}">
        <p14:creationId xmlns:p14="http://schemas.microsoft.com/office/powerpoint/2010/main" val="197975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Surroundings, environment</a:t>
            </a:r>
            <a:r>
              <a:rPr lang="en-GB" baseline="0" dirty="0"/>
              <a:t> link</a:t>
            </a:r>
          </a:p>
          <a:p>
            <a:pPr marL="228600" indent="-228600">
              <a:buFont typeface="+mj-lt"/>
              <a:buAutoNum type="arabicPeriod"/>
            </a:pPr>
            <a:r>
              <a:rPr lang="en-GB" baseline="0" dirty="0"/>
              <a:t>3 of 4 ONS questions on happiness, satisfaction and worthwhile – not anxious</a:t>
            </a:r>
          </a:p>
          <a:p>
            <a:pPr marL="228600" indent="-228600">
              <a:buFont typeface="+mj-lt"/>
              <a:buAutoNum type="arabicPeriod"/>
            </a:pPr>
            <a:r>
              <a:rPr lang="en-GB" baseline="0" dirty="0"/>
              <a:t>ONS, Interested in new things/interaction = </a:t>
            </a:r>
            <a:r>
              <a:rPr lang="en-GB" baseline="0" dirty="0" err="1"/>
              <a:t>wemwbs</a:t>
            </a:r>
            <a:r>
              <a:rPr lang="en-GB" baseline="0" dirty="0"/>
              <a:t>, surroundings = understanding society, UKNEA</a:t>
            </a:r>
          </a:p>
          <a:p>
            <a:pPr marL="228600" indent="-228600">
              <a:buFont typeface="+mj-lt"/>
              <a:buAutoNum type="arabicPeriod"/>
            </a:pPr>
            <a:r>
              <a:rPr lang="en-GB" baseline="0" dirty="0"/>
              <a:t>Three questions about short and long term feelings, and functioning (links to community as well)</a:t>
            </a:r>
            <a:endParaRPr lang="en-GB" dirty="0"/>
          </a:p>
        </p:txBody>
      </p:sp>
      <p:sp>
        <p:nvSpPr>
          <p:cNvPr id="4" name="Slide Number Placeholder 3"/>
          <p:cNvSpPr>
            <a:spLocks noGrp="1"/>
          </p:cNvSpPr>
          <p:nvPr>
            <p:ph type="sldNum" sz="quarter" idx="10"/>
          </p:nvPr>
        </p:nvSpPr>
        <p:spPr/>
        <p:txBody>
          <a:bodyPr/>
          <a:lstStyle/>
          <a:p>
            <a:fld id="{9571869D-C6A4-4983-8E8D-06C2534AE49B}" type="slidenum">
              <a:rPr lang="en-GB" smtClean="0"/>
              <a:pPr/>
              <a:t>13</a:t>
            </a:fld>
            <a:endParaRPr lang="en-GB"/>
          </a:p>
        </p:txBody>
      </p:sp>
    </p:spTree>
    <p:extLst>
      <p:ext uri="{BB962C8B-B14F-4D97-AF65-F5344CB8AC3E}">
        <p14:creationId xmlns:p14="http://schemas.microsoft.com/office/powerpoint/2010/main" val="2238451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CAMHS – PSSRU</a:t>
            </a:r>
          </a:p>
          <a:p>
            <a:r>
              <a:rPr lang="en-GB" dirty="0"/>
              <a:t>NEET – ACEVO</a:t>
            </a:r>
          </a:p>
          <a:p>
            <a:endParaRPr lang="en-GB" dirty="0"/>
          </a:p>
          <a:p>
            <a:r>
              <a:rPr lang="en-GB" dirty="0"/>
              <a:t>Non SV evaluation is just not good enough</a:t>
            </a:r>
          </a:p>
          <a:p>
            <a:r>
              <a:rPr lang="en-GB" dirty="0"/>
              <a:t>We think evaluators are afraid to have a go </a:t>
            </a:r>
          </a:p>
          <a:p>
            <a:r>
              <a:rPr lang="en-GB" dirty="0"/>
              <a:t>But from a </a:t>
            </a:r>
            <a:r>
              <a:rPr lang="en-GB" dirty="0" err="1"/>
              <a:t>mgt</a:t>
            </a:r>
            <a:r>
              <a:rPr lang="en-GB" dirty="0"/>
              <a:t> perspective we think it</a:t>
            </a:r>
            <a:r>
              <a:rPr lang="en-GB" baseline="0" dirty="0"/>
              <a:t> all helps</a:t>
            </a:r>
            <a:endParaRPr lang="en-GB" dirty="0"/>
          </a:p>
        </p:txBody>
      </p:sp>
      <p:sp>
        <p:nvSpPr>
          <p:cNvPr id="4" name="Slide Number Placeholder 3"/>
          <p:cNvSpPr>
            <a:spLocks noGrp="1"/>
          </p:cNvSpPr>
          <p:nvPr>
            <p:ph type="sldNum" sz="quarter" idx="10"/>
          </p:nvPr>
        </p:nvSpPr>
        <p:spPr/>
        <p:txBody>
          <a:bodyPr/>
          <a:lstStyle/>
          <a:p>
            <a:fld id="{9571869D-C6A4-4983-8E8D-06C2534AE49B}" type="slidenum">
              <a:rPr lang="en-GB" smtClean="0"/>
              <a:pPr/>
              <a:t>16</a:t>
            </a:fld>
            <a:endParaRPr lang="en-GB"/>
          </a:p>
        </p:txBody>
      </p:sp>
    </p:spTree>
    <p:extLst>
      <p:ext uri="{BB962C8B-B14F-4D97-AF65-F5344CB8AC3E}">
        <p14:creationId xmlns:p14="http://schemas.microsoft.com/office/powerpoint/2010/main" val="3977338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Culture Work </a:t>
            </a:r>
          </a:p>
        </p:txBody>
      </p:sp>
      <p:sp>
        <p:nvSpPr>
          <p:cNvPr id="4" name="Slide Number Placeholder 3"/>
          <p:cNvSpPr>
            <a:spLocks noGrp="1"/>
          </p:cNvSpPr>
          <p:nvPr>
            <p:ph type="sldNum" sz="quarter" idx="10"/>
          </p:nvPr>
        </p:nvSpPr>
        <p:spPr/>
        <p:txBody>
          <a:bodyPr/>
          <a:lstStyle/>
          <a:p>
            <a:fld id="{9571869D-C6A4-4983-8E8D-06C2534AE49B}" type="slidenum">
              <a:rPr lang="en-GB" smtClean="0"/>
              <a:pPr/>
              <a:t>17</a:t>
            </a:fld>
            <a:endParaRPr lang="en-GB"/>
          </a:p>
        </p:txBody>
      </p:sp>
    </p:spTree>
    <p:extLst>
      <p:ext uri="{BB962C8B-B14F-4D97-AF65-F5344CB8AC3E}">
        <p14:creationId xmlns:p14="http://schemas.microsoft.com/office/powerpoint/2010/main" val="1055359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making comparisons</a:t>
            </a:r>
          </a:p>
        </p:txBody>
      </p:sp>
      <p:sp>
        <p:nvSpPr>
          <p:cNvPr id="4" name="Slide Number Placeholder 3"/>
          <p:cNvSpPr>
            <a:spLocks noGrp="1"/>
          </p:cNvSpPr>
          <p:nvPr>
            <p:ph type="sldNum" sz="quarter" idx="10"/>
          </p:nvPr>
        </p:nvSpPr>
        <p:spPr/>
        <p:txBody>
          <a:bodyPr/>
          <a:lstStyle/>
          <a:p>
            <a:fld id="{9571869D-C6A4-4983-8E8D-06C2534AE49B}" type="slidenum">
              <a:rPr lang="en-GB" smtClean="0"/>
              <a:pPr/>
              <a:t>2</a:t>
            </a:fld>
            <a:endParaRPr lang="en-GB"/>
          </a:p>
        </p:txBody>
      </p:sp>
    </p:spTree>
    <p:extLst>
      <p:ext uri="{BB962C8B-B14F-4D97-AF65-F5344CB8AC3E}">
        <p14:creationId xmlns:p14="http://schemas.microsoft.com/office/powerpoint/2010/main" val="767100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Culture Work </a:t>
            </a:r>
          </a:p>
        </p:txBody>
      </p:sp>
      <p:sp>
        <p:nvSpPr>
          <p:cNvPr id="4" name="Slide Number Placeholder 3"/>
          <p:cNvSpPr>
            <a:spLocks noGrp="1"/>
          </p:cNvSpPr>
          <p:nvPr>
            <p:ph type="sldNum" sz="quarter" idx="10"/>
          </p:nvPr>
        </p:nvSpPr>
        <p:spPr/>
        <p:txBody>
          <a:bodyPr/>
          <a:lstStyle/>
          <a:p>
            <a:fld id="{9571869D-C6A4-4983-8E8D-06C2534AE49B}" type="slidenum">
              <a:rPr lang="en-GB" smtClean="0"/>
              <a:pPr/>
              <a:t>5</a:t>
            </a:fld>
            <a:endParaRPr lang="en-GB"/>
          </a:p>
        </p:txBody>
      </p:sp>
    </p:spTree>
    <p:extLst>
      <p:ext uri="{BB962C8B-B14F-4D97-AF65-F5344CB8AC3E}">
        <p14:creationId xmlns:p14="http://schemas.microsoft.com/office/powerpoint/2010/main" val="2615516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But often it is good enough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	Bake Off ratings - </a:t>
            </a:r>
            <a:r>
              <a:rPr lang="en-GB" sz="1200" b="0" i="0" kern="1200" dirty="0">
                <a:solidFill>
                  <a:schemeClr val="tx1"/>
                </a:solidFill>
                <a:effectLst/>
                <a:latin typeface="+mn-lt"/>
                <a:ea typeface="+mn-ea"/>
                <a:cs typeface="+mn-cs"/>
              </a:rPr>
              <a:t>THERE is a panel, administered by BARB, of around 4,000 UK households, each of which has a monitoring device - a "</a:t>
            </a:r>
            <a:r>
              <a:rPr lang="en-GB" sz="1200" b="0" i="0" kern="1200" dirty="0" err="1">
                <a:solidFill>
                  <a:schemeClr val="tx1"/>
                </a:solidFill>
                <a:effectLst/>
                <a:latin typeface="+mn-lt"/>
                <a:ea typeface="+mn-ea"/>
                <a:cs typeface="+mn-cs"/>
              </a:rPr>
              <a:t>peoplemeter</a:t>
            </a:r>
            <a:r>
              <a:rPr lang="en-GB" sz="1200" b="0" i="0" kern="1200" dirty="0">
                <a:solidFill>
                  <a:schemeClr val="tx1"/>
                </a:solidFill>
                <a:effectLst/>
                <a:latin typeface="+mn-lt"/>
                <a:ea typeface="+mn-ea"/>
                <a:cs typeface="+mn-cs"/>
              </a:rPr>
              <a:t>" - attached to the television set(s). The 13,000-odd individuals in these households are taken to represent the entire viewing population, although the importance (weight) of each panellist is varied so as to represent the general population as accurately as possible when grouped by socio-demographic criteria. You only have to watch a programme for one minute to be deemed a viewer, but if the programme is, say, 30 minutes long, then this single minute only counts for 1/30 of the programme. So the published "ratings" are actually an average for each of the minutes of the programme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GDP is based on turnover data from monthly surveys as well as other data sources. The data used are considered the most timely and robust over a short time horizon.</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Output can be measured in three (theoretically equivalent) ways: by adding up all the money spent each year, by adding up all the money earned each year, or by adding up all the value added each year. Some economies, including Britain, combine all three methods into a single GDP figure, whereas others, like America, produce different statistics for each. (American GDP is estimated via the spending approach; GDI, or gross domestic income, by the income approach.) Data are gathered from many small surveys. America’s Bureau of Economic Analysis </a:t>
            </a:r>
            <a:r>
              <a:rPr lang="en-GB" sz="1200" b="0" i="0" u="none" strike="noStrike" kern="1200" dirty="0">
                <a:solidFill>
                  <a:schemeClr val="tx1"/>
                </a:solidFill>
                <a:effectLst/>
                <a:latin typeface="+mn-lt"/>
                <a:ea typeface="+mn-ea"/>
                <a:cs typeface="+mn-cs"/>
                <a:hlinkClick r:id="rId3"/>
              </a:rPr>
              <a:t>draws data</a:t>
            </a:r>
            <a:r>
              <a:rPr lang="en-GB" sz="1200" b="0" i="0" kern="1200" dirty="0">
                <a:solidFill>
                  <a:schemeClr val="tx1"/>
                </a:solidFill>
                <a:effectLst/>
                <a:latin typeface="+mn-lt"/>
                <a:ea typeface="+mn-ea"/>
                <a:cs typeface="+mn-cs"/>
              </a:rPr>
              <a:t> from surveys of manufacturers, builders and retailers, as well as from trade and financial flows, among other sources. These data are used to estimate the components of GDP, such as total investment and net exports. Owing to the demand for timely data, preliminary estimates are released and subsequently revised as more information is obtained.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a:solidFill>
                  <a:schemeClr val="tx1"/>
                </a:solidFill>
                <a:effectLst/>
                <a:latin typeface="+mn-lt"/>
                <a:ea typeface="+mn-ea"/>
                <a:cs typeface="+mn-cs"/>
              </a:rPr>
              <a:t>	</a:t>
            </a: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Don’t let perfection get in the way of progress</a:t>
            </a:r>
            <a:endParaRPr lang="en-GB" dirty="0"/>
          </a:p>
        </p:txBody>
      </p:sp>
      <p:sp>
        <p:nvSpPr>
          <p:cNvPr id="4" name="Slide Number Placeholder 3"/>
          <p:cNvSpPr>
            <a:spLocks noGrp="1"/>
          </p:cNvSpPr>
          <p:nvPr>
            <p:ph type="sldNum" sz="quarter" idx="10"/>
          </p:nvPr>
        </p:nvSpPr>
        <p:spPr/>
        <p:txBody>
          <a:bodyPr/>
          <a:lstStyle/>
          <a:p>
            <a:fld id="{9571869D-C6A4-4983-8E8D-06C2534AE49B}" type="slidenum">
              <a:rPr lang="en-GB" smtClean="0"/>
              <a:pPr/>
              <a:t>6</a:t>
            </a:fld>
            <a:endParaRPr lang="en-GB"/>
          </a:p>
        </p:txBody>
      </p:sp>
    </p:spTree>
    <p:extLst>
      <p:ext uri="{BB962C8B-B14F-4D97-AF65-F5344CB8AC3E}">
        <p14:creationId xmlns:p14="http://schemas.microsoft.com/office/powerpoint/2010/main" val="1569983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But often it is good enough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	Bake Off ratings - </a:t>
            </a:r>
            <a:r>
              <a:rPr lang="en-GB" sz="1200" b="0" i="0" kern="1200" dirty="0">
                <a:solidFill>
                  <a:schemeClr val="tx1"/>
                </a:solidFill>
                <a:effectLst/>
                <a:latin typeface="+mn-lt"/>
                <a:ea typeface="+mn-ea"/>
                <a:cs typeface="+mn-cs"/>
              </a:rPr>
              <a:t>THERE is a panel, administered by BARB, of around 4,000 UK households, each of which has a monitoring device - a "</a:t>
            </a:r>
            <a:r>
              <a:rPr lang="en-GB" sz="1200" b="0" i="0" kern="1200" dirty="0" err="1">
                <a:solidFill>
                  <a:schemeClr val="tx1"/>
                </a:solidFill>
                <a:effectLst/>
                <a:latin typeface="+mn-lt"/>
                <a:ea typeface="+mn-ea"/>
                <a:cs typeface="+mn-cs"/>
              </a:rPr>
              <a:t>peoplemeter</a:t>
            </a:r>
            <a:r>
              <a:rPr lang="en-GB" sz="1200" b="0" i="0" kern="1200" dirty="0">
                <a:solidFill>
                  <a:schemeClr val="tx1"/>
                </a:solidFill>
                <a:effectLst/>
                <a:latin typeface="+mn-lt"/>
                <a:ea typeface="+mn-ea"/>
                <a:cs typeface="+mn-cs"/>
              </a:rPr>
              <a:t>" - attached to the television set(s). The 13,000-odd individuals in these households are taken to represent the entire viewing population, although the importance (weight) of each panellist is varied so as to represent the general population as accurately as possible when grouped by socio-demographic criteria. You only have to watch a programme for one minute to be deemed a viewer, but if the programme is, say, 30 minutes long, then this single minute only counts for 1/30 of the programme. So the published "ratings" are actually an average for each of the minutes of the programme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GDP is based on turnover data from monthly surveys as well as other data sources. The data used are considered the most timely and robust over a short time horizon.</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Output can be measured in three (theoretically equivalent) ways: by adding up all the money spent each year, by adding up all the money earned each year, or by adding up all the value added each year. Some economies, including Britain, combine all three methods into a single GDP figure, whereas others, like America, produce different statistics for each. (American GDP is estimated via the spending approach; GDI, or gross domestic income, by the income approach.) Data are gathered from many small surveys. America’s Bureau of Economic Analysis </a:t>
            </a:r>
            <a:r>
              <a:rPr lang="en-GB" sz="1200" b="0" i="0" u="none" strike="noStrike" kern="1200" dirty="0">
                <a:solidFill>
                  <a:schemeClr val="tx1"/>
                </a:solidFill>
                <a:effectLst/>
                <a:latin typeface="+mn-lt"/>
                <a:ea typeface="+mn-ea"/>
                <a:cs typeface="+mn-cs"/>
                <a:hlinkClick r:id="rId3"/>
              </a:rPr>
              <a:t>draws data</a:t>
            </a:r>
            <a:r>
              <a:rPr lang="en-GB" sz="1200" b="0" i="0" kern="1200" dirty="0">
                <a:solidFill>
                  <a:schemeClr val="tx1"/>
                </a:solidFill>
                <a:effectLst/>
                <a:latin typeface="+mn-lt"/>
                <a:ea typeface="+mn-ea"/>
                <a:cs typeface="+mn-cs"/>
              </a:rPr>
              <a:t> from surveys of manufacturers, builders and retailers, as well as from trade and financial flows, among other sources. These data are used to estimate the components of GDP, such as total investment and net exports. Owing to the demand for timely data, preliminary estimates are released and subsequently revised as more information is obtained.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a:solidFill>
                  <a:schemeClr val="tx1"/>
                </a:solidFill>
                <a:effectLst/>
                <a:latin typeface="+mn-lt"/>
                <a:ea typeface="+mn-ea"/>
                <a:cs typeface="+mn-cs"/>
              </a:rPr>
              <a:t>	</a:t>
            </a: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Don’t let perfection get in the way of progress</a:t>
            </a:r>
            <a:endParaRPr lang="en-GB" dirty="0"/>
          </a:p>
        </p:txBody>
      </p:sp>
      <p:sp>
        <p:nvSpPr>
          <p:cNvPr id="4" name="Slide Number Placeholder 3"/>
          <p:cNvSpPr>
            <a:spLocks noGrp="1"/>
          </p:cNvSpPr>
          <p:nvPr>
            <p:ph type="sldNum" sz="quarter" idx="10"/>
          </p:nvPr>
        </p:nvSpPr>
        <p:spPr/>
        <p:txBody>
          <a:bodyPr/>
          <a:lstStyle/>
          <a:p>
            <a:fld id="{9571869D-C6A4-4983-8E8D-06C2534AE49B}" type="slidenum">
              <a:rPr lang="en-GB" smtClean="0"/>
              <a:pPr/>
              <a:t>7</a:t>
            </a:fld>
            <a:endParaRPr lang="en-GB"/>
          </a:p>
        </p:txBody>
      </p:sp>
    </p:spTree>
    <p:extLst>
      <p:ext uri="{BB962C8B-B14F-4D97-AF65-F5344CB8AC3E}">
        <p14:creationId xmlns:p14="http://schemas.microsoft.com/office/powerpoint/2010/main" val="1845361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Culture Work </a:t>
            </a:r>
          </a:p>
        </p:txBody>
      </p:sp>
      <p:sp>
        <p:nvSpPr>
          <p:cNvPr id="4" name="Slide Number Placeholder 3"/>
          <p:cNvSpPr>
            <a:spLocks noGrp="1"/>
          </p:cNvSpPr>
          <p:nvPr>
            <p:ph type="sldNum" sz="quarter" idx="10"/>
          </p:nvPr>
        </p:nvSpPr>
        <p:spPr/>
        <p:txBody>
          <a:bodyPr/>
          <a:lstStyle/>
          <a:p>
            <a:fld id="{9571869D-C6A4-4983-8E8D-06C2534AE49B}" type="slidenum">
              <a:rPr lang="en-GB" smtClean="0"/>
              <a:pPr/>
              <a:t>8</a:t>
            </a:fld>
            <a:endParaRPr lang="en-GB"/>
          </a:p>
        </p:txBody>
      </p:sp>
    </p:spTree>
    <p:extLst>
      <p:ext uri="{BB962C8B-B14F-4D97-AF65-F5344CB8AC3E}">
        <p14:creationId xmlns:p14="http://schemas.microsoft.com/office/powerpoint/2010/main" val="3268973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Mood Tree</a:t>
            </a:r>
          </a:p>
        </p:txBody>
      </p:sp>
      <p:sp>
        <p:nvSpPr>
          <p:cNvPr id="4" name="Slide Number Placeholder 3"/>
          <p:cNvSpPr>
            <a:spLocks noGrp="1"/>
          </p:cNvSpPr>
          <p:nvPr>
            <p:ph type="sldNum" sz="quarter" idx="10"/>
          </p:nvPr>
        </p:nvSpPr>
        <p:spPr/>
        <p:txBody>
          <a:bodyPr/>
          <a:lstStyle/>
          <a:p>
            <a:fld id="{9571869D-C6A4-4983-8E8D-06C2534AE49B}" type="slidenum">
              <a:rPr lang="en-GB" smtClean="0"/>
              <a:pPr/>
              <a:t>9</a:t>
            </a:fld>
            <a:endParaRPr lang="en-GB"/>
          </a:p>
        </p:txBody>
      </p:sp>
    </p:spTree>
    <p:extLst>
      <p:ext uri="{BB962C8B-B14F-4D97-AF65-F5344CB8AC3E}">
        <p14:creationId xmlns:p14="http://schemas.microsoft.com/office/powerpoint/2010/main" val="1188006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1869D-C6A4-4983-8E8D-06C2534AE49B}" type="slidenum">
              <a:rPr lang="en-GB" smtClean="0"/>
              <a:pPr/>
              <a:t>10</a:t>
            </a:fld>
            <a:endParaRPr lang="en-GB"/>
          </a:p>
        </p:txBody>
      </p:sp>
    </p:spTree>
    <p:extLst>
      <p:ext uri="{BB962C8B-B14F-4D97-AF65-F5344CB8AC3E}">
        <p14:creationId xmlns:p14="http://schemas.microsoft.com/office/powerpoint/2010/main" val="1891484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1869D-C6A4-4983-8E8D-06C2534AE49B}" type="slidenum">
              <a:rPr lang="en-GB" smtClean="0"/>
              <a:pPr/>
              <a:t>11</a:t>
            </a:fld>
            <a:endParaRPr lang="en-GB"/>
          </a:p>
        </p:txBody>
      </p:sp>
    </p:spTree>
    <p:extLst>
      <p:ext uri="{BB962C8B-B14F-4D97-AF65-F5344CB8AC3E}">
        <p14:creationId xmlns:p14="http://schemas.microsoft.com/office/powerpoint/2010/main" val="2594491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2803" y="532853"/>
            <a:ext cx="7802618" cy="1470025"/>
          </a:xfrm>
        </p:spPr>
        <p:txBody>
          <a:bodyPr/>
          <a:lstStyle>
            <a:lvl1pPr>
              <a:defRPr baseline="0">
                <a:solidFill>
                  <a:schemeClr val="accent4"/>
                </a:solidFill>
                <a:latin typeface="Arial Black" pitchFamily="34" charset="0"/>
              </a:defRPr>
            </a:lvl1pPr>
          </a:lstStyle>
          <a:p>
            <a:r>
              <a:rPr lang="en-US" dirty="0"/>
              <a:t>Investing </a:t>
            </a:r>
            <a:r>
              <a:rPr lang="en-US" dirty="0" err="1"/>
              <a:t>infd</a:t>
            </a:r>
            <a:br>
              <a:rPr lang="en-US" dirty="0"/>
            </a:br>
            <a:r>
              <a:rPr lang="en-US" dirty="0" err="1"/>
              <a:t>dfb</a:t>
            </a:r>
            <a:r>
              <a:rPr lang="en-US" dirty="0"/>
              <a:t> </a:t>
            </a:r>
            <a:endParaRPr lang="en-GB" dirty="0"/>
          </a:p>
        </p:txBody>
      </p:sp>
      <p:sp>
        <p:nvSpPr>
          <p:cNvPr id="3" name="Subtitle 2"/>
          <p:cNvSpPr>
            <a:spLocks noGrp="1"/>
          </p:cNvSpPr>
          <p:nvPr>
            <p:ph type="subTitle" idx="1" hasCustomPrompt="1"/>
          </p:nvPr>
        </p:nvSpPr>
        <p:spPr>
          <a:xfrm>
            <a:off x="767255" y="2320148"/>
            <a:ext cx="7830207" cy="1752600"/>
          </a:xfrm>
        </p:spPr>
        <p:txBody>
          <a:bodyPr/>
          <a:lstStyle>
            <a:lvl1pPr marL="0" indent="0" algn="l">
              <a:buNone/>
              <a:defRPr b="1"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The social return on investment in work-</a:t>
            </a:r>
            <a:r>
              <a:rPr lang="en-US" dirty="0" err="1"/>
              <a:t>ba</a:t>
            </a:r>
            <a:endParaRPr lang="en-GB" dirty="0"/>
          </a:p>
        </p:txBody>
      </p:sp>
      <p:sp>
        <p:nvSpPr>
          <p:cNvPr id="4" name="Date Placeholder 3"/>
          <p:cNvSpPr>
            <a:spLocks noGrp="1"/>
          </p:cNvSpPr>
          <p:nvPr>
            <p:ph type="dt" sz="half" idx="10"/>
          </p:nvPr>
        </p:nvSpPr>
        <p:spPr/>
        <p:txBody>
          <a:bodyPr/>
          <a:lstStyle/>
          <a:p>
            <a:fld id="{2CE58AC6-1FE2-4F83-9523-F1594728479A}" type="datetimeFigureOut">
              <a:rPr lang="en-US" smtClean="0"/>
              <a:pPr/>
              <a:t>3/16/2017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95DED4-F005-4D57-991E-3D59E875DDAD}"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1736" y="1"/>
            <a:ext cx="6572264" cy="6858000"/>
          </a:xfrm>
          <a:blipFill dpi="0" rotWithShape="1">
            <a:blip r:embed="rId2">
              <a:alphaModFix amt="20000"/>
            </a:blip>
            <a:srcRect/>
            <a:tile tx="0" ty="0" sx="100000" sy="100000" flip="none" algn="tl"/>
          </a:blipFill>
        </p:spPr>
        <p:txBody>
          <a:bodyPr/>
          <a:lstStyle>
            <a:lvl1pPr marL="361950" indent="0">
              <a:buNone/>
              <a:defRPr sz="3000" b="0">
                <a:solidFill>
                  <a:srgbClr val="545454"/>
                </a:solidFill>
                <a:latin typeface="Verdana" panose="020B0604030504040204" pitchFamily="34" charset="0"/>
                <a:ea typeface="Verdana" panose="020B0604030504040204" pitchFamily="34" charset="0"/>
                <a:cs typeface="Verdana" panose="020B0604030504040204" pitchFamily="34" charset="0"/>
              </a:defRPr>
            </a:lvl1pPr>
            <a:lvl2pPr marL="714375" indent="-352425">
              <a:buFont typeface="Arial" pitchFamily="34" charset="0"/>
              <a:buChar char="•"/>
              <a:defRPr sz="3000">
                <a:solidFill>
                  <a:srgbClr val="545454"/>
                </a:solidFill>
                <a:latin typeface="Verdana" panose="020B0604030504040204" pitchFamily="34" charset="0"/>
                <a:ea typeface="Verdana" panose="020B0604030504040204" pitchFamily="34" charset="0"/>
                <a:cs typeface="Verdana" panose="020B0604030504040204" pitchFamily="34" charset="0"/>
              </a:defRPr>
            </a:lvl2pPr>
            <a:lvl3pPr marL="714375" indent="-352425">
              <a:buFont typeface="Arial" pitchFamily="34" charset="0"/>
              <a:buChar char="­"/>
              <a:defRPr>
                <a:solidFill>
                  <a:srgbClr val="545454"/>
                </a:solidFill>
                <a:latin typeface="Verdana" panose="020B0604030504040204" pitchFamily="34" charset="0"/>
                <a:ea typeface="Verdana" panose="020B0604030504040204" pitchFamily="34" charset="0"/>
                <a:cs typeface="Verdana" panose="020B0604030504040204" pitchFamily="34" charset="0"/>
              </a:defRPr>
            </a:lvl3pPr>
            <a:lvl4pPr>
              <a:defRPr>
                <a:solidFill>
                  <a:srgbClr val="545454"/>
                </a:solidFill>
                <a:latin typeface="Verdana" panose="020B0604030504040204" pitchFamily="34" charset="0"/>
                <a:ea typeface="Verdana" panose="020B0604030504040204" pitchFamily="34" charset="0"/>
                <a:cs typeface="Verdana" panose="020B0604030504040204" pitchFamily="34" charset="0"/>
              </a:defRPr>
            </a:lvl4pPr>
          </a:lstStyle>
          <a:p>
            <a:pPr lvl="0"/>
            <a:endParaRPr lang="en-US" dirty="0"/>
          </a:p>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1" y="477067"/>
            <a:ext cx="2560321" cy="4847408"/>
          </a:xfrm>
          <a:noFill/>
        </p:spPr>
        <p:txBody>
          <a:bodyPr anchor="t">
            <a:normAutofit/>
          </a:bodyPr>
          <a:lstStyle>
            <a:lvl1pPr marL="266700" indent="0">
              <a:defRPr sz="30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lang="en-GB"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8806" y="5930138"/>
            <a:ext cx="662594" cy="644041"/>
          </a:xfrm>
          <a:prstGeom prst="rect">
            <a:avLst/>
          </a:prstGeom>
        </p:spPr>
      </p:pic>
      <p:sp>
        <p:nvSpPr>
          <p:cNvPr id="5" name="Rectangle 4"/>
          <p:cNvSpPr/>
          <p:nvPr userDrawn="1"/>
        </p:nvSpPr>
        <p:spPr>
          <a:xfrm flipV="1">
            <a:off x="0" y="1"/>
            <a:ext cx="9144000" cy="57665"/>
          </a:xfrm>
          <a:prstGeom prst="rect">
            <a:avLst/>
          </a:prstGeom>
          <a:solidFill>
            <a:srgbClr val="51C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E58AC6-1FE2-4F83-9523-F1594728479A}" type="datetimeFigureOut">
              <a:rPr lang="en-US" smtClean="0"/>
              <a:pPr/>
              <a:t>3/16/2017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95DED4-F005-4D57-991E-3D59E875DDA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l" defTabSz="914400" rtl="0" eaLnBrk="1" latinLnBrk="0" hangingPunct="1">
        <a:spcBef>
          <a:spcPct val="0"/>
        </a:spcBef>
        <a:buNone/>
        <a:defRPr sz="4400" kern="1200">
          <a:solidFill>
            <a:schemeClr val="bg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5514975"/>
          </a:xfrm>
          <a:prstGeom prst="rect">
            <a:avLst/>
          </a:prstGeom>
          <a:blipFill>
            <a:blip r:embed="rId3">
              <a:alphaModFix amt="20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826" y="1068915"/>
            <a:ext cx="1219200" cy="1181100"/>
          </a:xfrm>
          <a:prstGeom prst="rect">
            <a:avLst/>
          </a:prstGeom>
        </p:spPr>
      </p:pic>
      <p:sp>
        <p:nvSpPr>
          <p:cNvPr id="2" name="Title 1"/>
          <p:cNvSpPr>
            <a:spLocks noGrp="1"/>
          </p:cNvSpPr>
          <p:nvPr>
            <p:ph type="ctrTitle"/>
          </p:nvPr>
        </p:nvSpPr>
        <p:spPr>
          <a:xfrm>
            <a:off x="679305" y="1415071"/>
            <a:ext cx="7752579" cy="3475842"/>
          </a:xfrm>
        </p:spPr>
        <p:txBody>
          <a:bodyPr>
            <a:normAutofit/>
          </a:bodyPr>
          <a:lstStyle/>
          <a:p>
            <a:r>
              <a:rPr lang="en-GB" sz="5400" b="1" dirty="0">
                <a:solidFill>
                  <a:schemeClr val="accent1"/>
                </a:solidFill>
                <a:latin typeface="Verdana" panose="020B0604030504040204" pitchFamily="34" charset="0"/>
                <a:ea typeface="Verdana" panose="020B0604030504040204" pitchFamily="34" charset="0"/>
                <a:cs typeface="Verdana" panose="020B0604030504040204" pitchFamily="34" charset="0"/>
              </a:rPr>
              <a:t>Good enough?</a:t>
            </a:r>
            <a:br>
              <a:rPr lang="en-GB" sz="3800" b="1" dirty="0">
                <a:solidFill>
                  <a:schemeClr val="accent1"/>
                </a:solidFill>
                <a:latin typeface="Verdana" panose="020B0604030504040204" pitchFamily="34" charset="0"/>
                <a:ea typeface="Verdana" panose="020B0604030504040204" pitchFamily="34" charset="0"/>
                <a:cs typeface="Verdana" panose="020B0604030504040204" pitchFamily="34" charset="0"/>
              </a:rPr>
            </a:br>
            <a:br>
              <a:rPr lang="en-GB" sz="1100" b="1" dirty="0">
                <a:solidFill>
                  <a:schemeClr val="accent1"/>
                </a:solidFill>
                <a:latin typeface="Verdana" panose="020B0604030504040204" pitchFamily="34" charset="0"/>
                <a:ea typeface="Verdana" panose="020B0604030504040204" pitchFamily="34" charset="0"/>
                <a:cs typeface="Verdana" panose="020B0604030504040204" pitchFamily="34" charset="0"/>
              </a:rPr>
            </a:br>
            <a:r>
              <a:rPr lang="en-GB" sz="2400" b="1" dirty="0">
                <a:solidFill>
                  <a:schemeClr val="accent1"/>
                </a:solidFill>
                <a:latin typeface="Verdana" panose="020B0604030504040204" pitchFamily="34" charset="0"/>
                <a:ea typeface="Verdana" panose="020B0604030504040204" pitchFamily="34" charset="0"/>
                <a:cs typeface="Verdana" panose="020B0604030504040204" pitchFamily="34" charset="0"/>
              </a:rPr>
              <a:t>March 2017</a:t>
            </a:r>
            <a:endParaRPr lang="en-GB" sz="3200"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7818" y="5687359"/>
            <a:ext cx="2214427" cy="944755"/>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84978" y="5841674"/>
            <a:ext cx="4146906" cy="790440"/>
          </a:xfrm>
          <a:prstGeom prst="rect">
            <a:avLst/>
          </a:prstGeom>
        </p:spPr>
      </p:pic>
      <p:sp>
        <p:nvSpPr>
          <p:cNvPr id="14" name="Rectangle 13"/>
          <p:cNvSpPr/>
          <p:nvPr/>
        </p:nvSpPr>
        <p:spPr>
          <a:xfrm flipV="1">
            <a:off x="0" y="0"/>
            <a:ext cx="9144000" cy="57665"/>
          </a:xfrm>
          <a:prstGeom prst="rect">
            <a:avLst/>
          </a:prstGeom>
          <a:solidFill>
            <a:srgbClr val="51C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46495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2571736" y="2214564"/>
            <a:ext cx="6572264" cy="4643436"/>
          </a:xfrm>
          <a:prstGeom prst="rect">
            <a:avLst/>
          </a:prstGeom>
        </p:spPr>
      </p:pic>
      <p:sp>
        <p:nvSpPr>
          <p:cNvPr id="4" name="Speech Bubble: Rectangle 3"/>
          <p:cNvSpPr/>
          <p:nvPr/>
        </p:nvSpPr>
        <p:spPr>
          <a:xfrm>
            <a:off x="2560320" y="1"/>
            <a:ext cx="6583680" cy="2214564"/>
          </a:xfrm>
          <a:prstGeom prst="wedgeRectCallout">
            <a:avLst>
              <a:gd name="adj1" fmla="val 21051"/>
              <a:gd name="adj2" fmla="val 72139"/>
            </a:avLst>
          </a:prstGeom>
          <a:solidFill>
            <a:srgbClr val="51C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GB"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Content Placeholder 1"/>
          <p:cNvSpPr>
            <a:spLocks noGrp="1"/>
          </p:cNvSpPr>
          <p:nvPr>
            <p:ph idx="1"/>
          </p:nvPr>
        </p:nvSpPr>
        <p:spPr>
          <a:xfrm>
            <a:off x="2571736" y="1"/>
            <a:ext cx="6572264" cy="6858000"/>
          </a:xfrm>
        </p:spPr>
        <p:txBody>
          <a:bodyPr>
            <a:normAutofit/>
          </a:bodyPr>
          <a:lstStyle/>
          <a:p>
            <a:endParaRPr lang="en-GB" sz="2400" dirty="0">
              <a:solidFill>
                <a:srgbClr val="434343"/>
              </a:solidFill>
              <a:latin typeface="Verdana" panose="020B0604030504040204" pitchFamily="34" charset="0"/>
              <a:ea typeface="Verdana" panose="020B0604030504040204" pitchFamily="34" charset="0"/>
              <a:cs typeface="Verdana" panose="020B0604030504040204" pitchFamily="34" charset="0"/>
            </a:endParaRPr>
          </a:p>
          <a:p>
            <a:endParaRPr lang="en-GB" sz="2400" dirty="0">
              <a:solidFill>
                <a:srgbClr val="434343"/>
              </a:solidFill>
              <a:latin typeface="Verdana" panose="020B0604030504040204" pitchFamily="34" charset="0"/>
              <a:ea typeface="Verdana" panose="020B0604030504040204" pitchFamily="34" charset="0"/>
              <a:cs typeface="Verdana" panose="020B0604030504040204" pitchFamily="34" charset="0"/>
            </a:endParaRPr>
          </a:p>
          <a:p>
            <a:endParaRPr lang="en-GB" sz="2400" dirty="0">
              <a:solidFill>
                <a:srgbClr val="434343"/>
              </a:solidFill>
              <a:latin typeface="Verdana" panose="020B0604030504040204" pitchFamily="34" charset="0"/>
              <a:ea typeface="Verdana" panose="020B0604030504040204" pitchFamily="34" charset="0"/>
              <a:cs typeface="Verdana" panose="020B0604030504040204" pitchFamily="34" charset="0"/>
            </a:endParaRPr>
          </a:p>
          <a:p>
            <a:endParaRPr lang="en-GB" sz="2400" dirty="0">
              <a:solidFill>
                <a:srgbClr val="434343"/>
              </a:solidFill>
              <a:latin typeface="Verdana" panose="020B0604030504040204" pitchFamily="34" charset="0"/>
              <a:ea typeface="Verdana" panose="020B0604030504040204" pitchFamily="34" charset="0"/>
              <a:cs typeface="Verdana" panose="020B0604030504040204" pitchFamily="34" charset="0"/>
            </a:endParaRPr>
          </a:p>
          <a:p>
            <a:endParaRPr lang="en-GB" sz="2400" dirty="0">
              <a:solidFill>
                <a:srgbClr val="434343"/>
              </a:solidFill>
              <a:latin typeface="Verdana" panose="020B0604030504040204" pitchFamily="34" charset="0"/>
              <a:ea typeface="Verdana" panose="020B0604030504040204" pitchFamily="34" charset="0"/>
              <a:cs typeface="Verdana" panose="020B0604030504040204" pitchFamily="34" charset="0"/>
            </a:endParaRPr>
          </a:p>
          <a:p>
            <a:endParaRPr lang="en-GB" sz="2400" dirty="0">
              <a:solidFill>
                <a:srgbClr val="434343"/>
              </a:solidFill>
              <a:latin typeface="Verdana" panose="020B0604030504040204" pitchFamily="34" charset="0"/>
              <a:ea typeface="Verdana" panose="020B0604030504040204" pitchFamily="34" charset="0"/>
              <a:cs typeface="Verdana" panose="020B0604030504040204" pitchFamily="34" charset="0"/>
            </a:endParaRPr>
          </a:p>
          <a:p>
            <a:endParaRPr lang="en-GB" sz="2400" dirty="0"/>
          </a:p>
          <a:p>
            <a:endParaRPr lang="en-GB" sz="2400" dirty="0">
              <a:solidFill>
                <a:srgbClr val="434343"/>
              </a:solidFill>
              <a:latin typeface="Verdana" panose="020B0604030504040204" pitchFamily="34" charset="0"/>
              <a:ea typeface="Verdana" panose="020B0604030504040204" pitchFamily="34" charset="0"/>
              <a:cs typeface="Verdana" panose="020B0604030504040204" pitchFamily="34" charset="0"/>
            </a:endParaRPr>
          </a:p>
          <a:p>
            <a:endParaRPr lang="en-GB" sz="2400" dirty="0"/>
          </a:p>
        </p:txBody>
      </p:sp>
      <p:sp>
        <p:nvSpPr>
          <p:cNvPr id="3" name="Title 2"/>
          <p:cNvSpPr>
            <a:spLocks noGrp="1"/>
          </p:cNvSpPr>
          <p:nvPr>
            <p:ph type="title"/>
          </p:nvPr>
        </p:nvSpPr>
        <p:spPr>
          <a:xfrm>
            <a:off x="-2" y="477067"/>
            <a:ext cx="2828659" cy="4847408"/>
          </a:xfrm>
        </p:spPr>
        <p:txBody>
          <a:bodyPr>
            <a:normAutofit/>
          </a:bodyPr>
          <a:lstStyle/>
          <a:p>
            <a:r>
              <a:rPr lang="en-GB" sz="2400" b="1" dirty="0">
                <a:solidFill>
                  <a:schemeClr val="accent1"/>
                </a:solidFill>
              </a:rPr>
              <a:t>Observation at Suffolk Artlink</a:t>
            </a:r>
          </a:p>
        </p:txBody>
      </p:sp>
      <p:sp>
        <p:nvSpPr>
          <p:cNvPr id="5" name="Speech Bubble: Rectangle 4"/>
          <p:cNvSpPr/>
          <p:nvPr/>
        </p:nvSpPr>
        <p:spPr>
          <a:xfrm>
            <a:off x="2560320" y="264523"/>
            <a:ext cx="6583680" cy="1685519"/>
          </a:xfrm>
          <a:prstGeom prst="wedgeRectCallout">
            <a:avLst>
              <a:gd name="adj1" fmla="val 21051"/>
              <a:gd name="adj2" fmla="val 7213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2800" dirty="0">
                <a:solidFill>
                  <a:schemeClr val="bg1"/>
                </a:solidFill>
                <a:latin typeface="Verdana" panose="020B0604030504040204" pitchFamily="34" charset="0"/>
                <a:ea typeface="Verdana" panose="020B0604030504040204" pitchFamily="34" charset="0"/>
                <a:cs typeface="Verdana" panose="020B0604030504040204" pitchFamily="34" charset="0"/>
              </a:rPr>
              <a:t>Dementia Care Mapping measures levels of motivation and engagement</a:t>
            </a:r>
          </a:p>
        </p:txBody>
      </p:sp>
      <p:sp>
        <p:nvSpPr>
          <p:cNvPr id="9" name="Rectangle 8"/>
          <p:cNvSpPr/>
          <p:nvPr/>
        </p:nvSpPr>
        <p:spPr>
          <a:xfrm flipV="1">
            <a:off x="0" y="1"/>
            <a:ext cx="9144000" cy="57665"/>
          </a:xfrm>
          <a:prstGeom prst="rect">
            <a:avLst/>
          </a:prstGeom>
          <a:solidFill>
            <a:srgbClr val="51C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63466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itle 2"/>
          <p:cNvSpPr>
            <a:spLocks noGrp="1"/>
          </p:cNvSpPr>
          <p:nvPr>
            <p:ph type="title"/>
          </p:nvPr>
        </p:nvSpPr>
        <p:spPr/>
        <p:txBody>
          <a:bodyPr>
            <a:normAutofit/>
          </a:bodyPr>
          <a:lstStyle/>
          <a:p>
            <a:r>
              <a:rPr lang="en-GB" sz="2400" b="1" dirty="0"/>
              <a:t>Even everyday care improved </a:t>
            </a:r>
          </a:p>
        </p:txBody>
      </p:sp>
      <p:graphicFrame>
        <p:nvGraphicFramePr>
          <p:cNvPr id="4" name="Content Placeholder 3"/>
          <p:cNvGraphicFramePr>
            <a:graphicFrameLocks/>
          </p:cNvGraphicFramePr>
          <p:nvPr>
            <p:extLst>
              <p:ext uri="{D42A27DB-BD31-4B8C-83A1-F6EECF244321}">
                <p14:modId xmlns:p14="http://schemas.microsoft.com/office/powerpoint/2010/main" val="3679548932"/>
              </p:ext>
            </p:extLst>
          </p:nvPr>
        </p:nvGraphicFramePr>
        <p:xfrm>
          <a:off x="2571748" y="685800"/>
          <a:ext cx="6086476" cy="4480560"/>
        </p:xfrm>
        <a:graphic>
          <a:graphicData uri="http://schemas.openxmlformats.org/drawingml/2006/table">
            <a:tbl>
              <a:tblPr firstRow="1" bandRow="1">
                <a:tableStyleId>{5C22544A-7EE6-4342-B048-85BDC9FD1C3A}</a:tableStyleId>
              </a:tblPr>
              <a:tblGrid>
                <a:gridCol w="1521619">
                  <a:extLst>
                    <a:ext uri="{9D8B030D-6E8A-4147-A177-3AD203B41FA5}">
                      <a16:colId xmlns:a16="http://schemas.microsoft.com/office/drawing/2014/main" val="1058822722"/>
                    </a:ext>
                  </a:extLst>
                </a:gridCol>
                <a:gridCol w="1521619">
                  <a:extLst>
                    <a:ext uri="{9D8B030D-6E8A-4147-A177-3AD203B41FA5}">
                      <a16:colId xmlns:a16="http://schemas.microsoft.com/office/drawing/2014/main" val="3567435987"/>
                    </a:ext>
                  </a:extLst>
                </a:gridCol>
                <a:gridCol w="1521619">
                  <a:extLst>
                    <a:ext uri="{9D8B030D-6E8A-4147-A177-3AD203B41FA5}">
                      <a16:colId xmlns:a16="http://schemas.microsoft.com/office/drawing/2014/main" val="1340350935"/>
                    </a:ext>
                  </a:extLst>
                </a:gridCol>
                <a:gridCol w="1521619">
                  <a:extLst>
                    <a:ext uri="{9D8B030D-6E8A-4147-A177-3AD203B41FA5}">
                      <a16:colId xmlns:a16="http://schemas.microsoft.com/office/drawing/2014/main" val="2358333409"/>
                    </a:ext>
                  </a:extLst>
                </a:gridCol>
              </a:tblGrid>
              <a:tr h="370840">
                <a:tc>
                  <a:txBody>
                    <a:bodyPr/>
                    <a:lstStyle/>
                    <a:p>
                      <a:endParaRPr lang="en-GB" b="0" dirty="0">
                        <a:solidFill>
                          <a:srgbClr val="545454"/>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1" dirty="0">
                          <a:solidFill>
                            <a:schemeClr val="accent1"/>
                          </a:solidFill>
                          <a:latin typeface="Verdana" panose="020B0604030504040204" pitchFamily="34" charset="0"/>
                          <a:ea typeface="Verdana" panose="020B0604030504040204" pitchFamily="34" charset="0"/>
                          <a:cs typeface="Verdana" panose="020B0604030504040204" pitchFamily="34" charset="0"/>
                        </a:rPr>
                        <a:t>Before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chemeClr val="accent1"/>
                          </a:solidFill>
                          <a:latin typeface="Verdana" panose="020B0604030504040204" pitchFamily="34" charset="0"/>
                          <a:ea typeface="Verdana" panose="020B0604030504040204" pitchFamily="34" charset="0"/>
                          <a:cs typeface="Verdana" panose="020B0604030504040204" pitchFamily="34" charset="0"/>
                        </a:rPr>
                        <a:t>After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2223811"/>
                  </a:ext>
                </a:extLst>
              </a:tr>
              <a:tr h="370840">
                <a:tc>
                  <a:txBody>
                    <a:bodyPr/>
                    <a:lstStyle/>
                    <a:p>
                      <a:r>
                        <a:rPr lang="en-GB" sz="1800" b="1" dirty="0">
                          <a:solidFill>
                            <a:srgbClr val="545454"/>
                          </a:solidFill>
                          <a:latin typeface="Verdana" panose="020B0604030504040204" pitchFamily="34" charset="0"/>
                          <a:ea typeface="Verdana" panose="020B0604030504040204" pitchFamily="34" charset="0"/>
                          <a:cs typeface="Verdana" panose="020B0604030504040204" pitchFamily="34" charset="0"/>
                        </a:rPr>
                        <a:t>Everyday care: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b="1" dirty="0">
                          <a:solidFill>
                            <a:srgbClr val="545454"/>
                          </a:solidFill>
                          <a:latin typeface="Verdana" panose="020B0604030504040204" pitchFamily="34" charset="0"/>
                          <a:ea typeface="Verdana" panose="020B0604030504040204" pitchFamily="34" charset="0"/>
                          <a:cs typeface="Verdana" panose="020B0604030504040204" pitchFamily="34" charset="0"/>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b="1" dirty="0">
                          <a:solidFill>
                            <a:schemeClr val="accent5"/>
                          </a:solidFill>
                          <a:latin typeface="Verdana" panose="020B0604030504040204" pitchFamily="34" charset="0"/>
                          <a:ea typeface="Verdana" panose="020B0604030504040204" pitchFamily="34" charset="0"/>
                          <a:cs typeface="Verdana" panose="020B0604030504040204" pitchFamily="34" charset="0"/>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b="1" dirty="0">
                          <a:solidFill>
                            <a:srgbClr val="545454"/>
                          </a:solidFill>
                          <a:latin typeface="Verdana" panose="020B0604030504040204" pitchFamily="34" charset="0"/>
                          <a:ea typeface="Verdana" panose="020B0604030504040204" pitchFamily="34" charset="0"/>
                          <a:cs typeface="Verdana" panose="020B0604030504040204" pitchFamily="34" charset="0"/>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902195"/>
                  </a:ext>
                </a:extLst>
              </a:tr>
              <a:tr h="370840">
                <a:tc>
                  <a:txBody>
                    <a:bodyPr/>
                    <a:lstStyle/>
                    <a:p>
                      <a:endParaRPr lang="en-GB" sz="1800" b="1" dirty="0">
                        <a:solidFill>
                          <a:srgbClr val="545454"/>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1" dirty="0">
                        <a:solidFill>
                          <a:srgbClr val="545454"/>
                        </a:solidFill>
                        <a:latin typeface="Verdana" panose="020B0604030504040204" pitchFamily="34" charset="0"/>
                        <a:ea typeface="Verdana" panose="020B0604030504040204" pitchFamily="34" charset="0"/>
                        <a:cs typeface="Verdana" panose="020B0604030504040204" pitchFamily="34" charset="0"/>
                      </a:endParaRPr>
                    </a:p>
                    <a:p>
                      <a:endParaRPr lang="en-GB" b="1" dirty="0">
                        <a:solidFill>
                          <a:srgbClr val="545454"/>
                        </a:solidFill>
                        <a:latin typeface="Verdana" panose="020B0604030504040204" pitchFamily="34" charset="0"/>
                        <a:ea typeface="Verdana" panose="020B0604030504040204" pitchFamily="34" charset="0"/>
                        <a:cs typeface="Verdana" panose="020B0604030504040204" pitchFamily="34" charset="0"/>
                      </a:endParaRPr>
                    </a:p>
                    <a:p>
                      <a:endParaRPr lang="en-GB" b="1" dirty="0">
                        <a:solidFill>
                          <a:srgbClr val="545454"/>
                        </a:solidFill>
                        <a:latin typeface="Verdana" panose="020B0604030504040204" pitchFamily="34" charset="0"/>
                        <a:ea typeface="Verdana" panose="020B0604030504040204" pitchFamily="34" charset="0"/>
                        <a:cs typeface="Verdana" panose="020B0604030504040204" pitchFamily="34" charset="0"/>
                      </a:endParaRPr>
                    </a:p>
                    <a:p>
                      <a:endParaRPr lang="en-GB" b="1" dirty="0">
                        <a:solidFill>
                          <a:srgbClr val="545454"/>
                        </a:solidFill>
                        <a:latin typeface="Verdana" panose="020B0604030504040204" pitchFamily="34" charset="0"/>
                        <a:ea typeface="Verdana" panose="020B0604030504040204" pitchFamily="34" charset="0"/>
                        <a:cs typeface="Verdana" panose="020B0604030504040204" pitchFamily="34" charset="0"/>
                      </a:endParaRPr>
                    </a:p>
                    <a:p>
                      <a:endParaRPr lang="en-GB" b="1" dirty="0">
                        <a:solidFill>
                          <a:srgbClr val="545454"/>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1" dirty="0">
                        <a:solidFill>
                          <a:srgbClr val="545454"/>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1" dirty="0">
                        <a:solidFill>
                          <a:srgbClr val="545454"/>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7159505"/>
                  </a:ext>
                </a:extLst>
              </a:tr>
              <a:tr h="370840">
                <a:tc>
                  <a:txBody>
                    <a:bodyPr/>
                    <a:lstStyle/>
                    <a:p>
                      <a:r>
                        <a:rPr lang="en-GB" sz="1800" b="1" dirty="0">
                          <a:solidFill>
                            <a:srgbClr val="545454"/>
                          </a:solidFill>
                          <a:latin typeface="Verdana" panose="020B0604030504040204" pitchFamily="34" charset="0"/>
                          <a:ea typeface="Verdana" panose="020B0604030504040204" pitchFamily="34" charset="0"/>
                          <a:cs typeface="Verdana" panose="020B0604030504040204" pitchFamily="34" charset="0"/>
                        </a:rPr>
                        <a:t>Organised</a:t>
                      </a:r>
                      <a:r>
                        <a:rPr lang="en-GB" sz="1800" b="1" baseline="0" dirty="0">
                          <a:solidFill>
                            <a:srgbClr val="545454"/>
                          </a:solidFill>
                          <a:latin typeface="Verdana" panose="020B0604030504040204" pitchFamily="34" charset="0"/>
                          <a:ea typeface="Verdana" panose="020B0604030504040204" pitchFamily="34" charset="0"/>
                          <a:cs typeface="Verdana" panose="020B0604030504040204" pitchFamily="34" charset="0"/>
                        </a:rPr>
                        <a:t> a</a:t>
                      </a:r>
                      <a:r>
                        <a:rPr lang="en-GB" sz="1800" b="1" dirty="0">
                          <a:solidFill>
                            <a:srgbClr val="545454"/>
                          </a:solidFill>
                          <a:latin typeface="Verdana" panose="020B0604030504040204" pitchFamily="34" charset="0"/>
                          <a:ea typeface="Verdana" panose="020B0604030504040204" pitchFamily="34" charset="0"/>
                          <a:cs typeface="Verdana" panose="020B0604030504040204" pitchFamily="34" charset="0"/>
                        </a:rPr>
                        <a:t>ctivity: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b="1" dirty="0">
                          <a:solidFill>
                            <a:srgbClr val="545454"/>
                          </a:solidFill>
                          <a:latin typeface="Verdana" panose="020B0604030504040204" pitchFamily="34" charset="0"/>
                          <a:ea typeface="Verdana" panose="020B0604030504040204" pitchFamily="34" charset="0"/>
                          <a:cs typeface="Verdana" panose="020B0604030504040204" pitchFamily="34" charset="0"/>
                        </a:rPr>
                        <a:t>18%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b="1" dirty="0">
                          <a:solidFill>
                            <a:schemeClr val="accent5"/>
                          </a:solidFill>
                          <a:latin typeface="Verdana" panose="020B0604030504040204" pitchFamily="34" charset="0"/>
                          <a:ea typeface="Verdana" panose="020B0604030504040204" pitchFamily="34" charset="0"/>
                          <a:cs typeface="Verdana" panose="020B0604030504040204" pitchFamily="34" charset="0"/>
                        </a:rPr>
                        <a:t>+16%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b="1" dirty="0">
                          <a:solidFill>
                            <a:srgbClr val="545454"/>
                          </a:solidFill>
                          <a:latin typeface="Verdana" panose="020B0604030504040204" pitchFamily="34" charset="0"/>
                          <a:ea typeface="Verdana" panose="020B0604030504040204" pitchFamily="34" charset="0"/>
                          <a:cs typeface="Verdana" panose="020B0604030504040204" pitchFamily="34" charset="0"/>
                        </a:rPr>
                        <a:t>34%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7549595"/>
                  </a:ext>
                </a:extLst>
              </a:tr>
              <a:tr h="370840">
                <a:tc>
                  <a:txBody>
                    <a:bodyPr/>
                    <a:lstStyle/>
                    <a:p>
                      <a:endParaRPr lang="en-GB" sz="1800" b="1" dirty="0">
                        <a:solidFill>
                          <a:srgbClr val="545454"/>
                        </a:solidFill>
                        <a:latin typeface="Verdana" panose="020B0604030504040204" pitchFamily="34" charset="0"/>
                        <a:ea typeface="Verdana" panose="020B0604030504040204" pitchFamily="34" charset="0"/>
                        <a:cs typeface="Verdana" panose="020B0604030504040204" pitchFamily="34" charset="0"/>
                      </a:endParaRPr>
                    </a:p>
                    <a:p>
                      <a:endParaRPr lang="en-GB" sz="1800" b="1" dirty="0">
                        <a:solidFill>
                          <a:srgbClr val="545454"/>
                        </a:solidFill>
                        <a:latin typeface="Verdana" panose="020B0604030504040204" pitchFamily="34" charset="0"/>
                        <a:ea typeface="Verdana" panose="020B0604030504040204" pitchFamily="34" charset="0"/>
                        <a:cs typeface="Verdana" panose="020B0604030504040204" pitchFamily="34" charset="0"/>
                      </a:endParaRPr>
                    </a:p>
                    <a:p>
                      <a:endParaRPr lang="en-GB" sz="1800" b="1" dirty="0">
                        <a:solidFill>
                          <a:srgbClr val="545454"/>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dirty="0">
                        <a:solidFill>
                          <a:srgbClr val="545454"/>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dirty="0">
                        <a:solidFill>
                          <a:srgbClr val="545454"/>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dirty="0">
                        <a:solidFill>
                          <a:srgbClr val="545454"/>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1727136"/>
                  </a:ext>
                </a:extLst>
              </a:tr>
            </a:tbl>
          </a:graphicData>
        </a:graphic>
      </p:graphicFrame>
      <p:sp>
        <p:nvSpPr>
          <p:cNvPr id="5" name="Arrow: Pentagon 4"/>
          <p:cNvSpPr/>
          <p:nvPr/>
        </p:nvSpPr>
        <p:spPr>
          <a:xfrm>
            <a:off x="4041608" y="1525377"/>
            <a:ext cx="4600574" cy="685800"/>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rrow: Pentagon 5"/>
          <p:cNvSpPr/>
          <p:nvPr/>
        </p:nvSpPr>
        <p:spPr>
          <a:xfrm>
            <a:off x="4051985" y="3601863"/>
            <a:ext cx="4600574" cy="685800"/>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rrow: Pentagon 6"/>
          <p:cNvSpPr/>
          <p:nvPr/>
        </p:nvSpPr>
        <p:spPr>
          <a:xfrm rot="5400000">
            <a:off x="2655973" y="2915626"/>
            <a:ext cx="3543300" cy="762803"/>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1811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74980" y="367470"/>
            <a:ext cx="8571099" cy="580259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806" y="5930138"/>
            <a:ext cx="662594" cy="644041"/>
          </a:xfrm>
          <a:prstGeom prst="rect">
            <a:avLst/>
          </a:prstGeom>
        </p:spPr>
      </p:pic>
    </p:spTree>
    <p:extLst>
      <p:ext uri="{BB962C8B-B14F-4D97-AF65-F5344CB8AC3E}">
        <p14:creationId xmlns:p14="http://schemas.microsoft.com/office/powerpoint/2010/main" val="276630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71736" y="1"/>
            <a:ext cx="6572264" cy="6858000"/>
          </a:xfrm>
        </p:spPr>
        <p:txBody>
          <a:bodyPr/>
          <a:lstStyle/>
          <a:p>
            <a:endParaRPr lang="en-GB" dirty="0"/>
          </a:p>
          <a:p>
            <a:endParaRPr lang="en-GB" sz="800" b="1" dirty="0"/>
          </a:p>
          <a:p>
            <a:endParaRPr lang="en-GB" sz="3600" b="1" dirty="0"/>
          </a:p>
          <a:p>
            <a:r>
              <a:rPr lang="en-GB" sz="2200" b="1" dirty="0">
                <a:solidFill>
                  <a:schemeClr val="accent1"/>
                </a:solidFill>
              </a:rPr>
              <a:t>Key features</a:t>
            </a:r>
          </a:p>
          <a:p>
            <a:endParaRPr lang="en-GB" sz="800" b="1" dirty="0"/>
          </a:p>
          <a:p>
            <a:pPr marL="866775" lvl="1" indent="-514350">
              <a:buClr>
                <a:schemeClr val="accent1"/>
              </a:buClr>
              <a:buFont typeface="+mj-lt"/>
              <a:buAutoNum type="arabicPeriod"/>
            </a:pPr>
            <a:r>
              <a:rPr lang="en-GB" sz="2200" dirty="0"/>
              <a:t>Is about community and place as </a:t>
            </a:r>
            <a:br>
              <a:rPr lang="en-GB" sz="2200" dirty="0"/>
            </a:br>
            <a:r>
              <a:rPr lang="en-GB" sz="2200" dirty="0"/>
              <a:t>well as individuals</a:t>
            </a:r>
          </a:p>
          <a:p>
            <a:pPr marL="866775" lvl="1" indent="-514350">
              <a:buClr>
                <a:schemeClr val="accent1"/>
              </a:buClr>
              <a:buFont typeface="+mj-lt"/>
              <a:buAutoNum type="arabicPeriod"/>
            </a:pPr>
            <a:r>
              <a:rPr lang="en-GB" sz="2200" dirty="0"/>
              <a:t>Uses Asset Based Community Development (ABCD)</a:t>
            </a:r>
          </a:p>
          <a:p>
            <a:pPr marL="866775" lvl="1" indent="-514350">
              <a:buClr>
                <a:schemeClr val="accent1"/>
              </a:buClr>
              <a:buFont typeface="+mj-lt"/>
              <a:buAutoNum type="arabicPeriod"/>
            </a:pPr>
            <a:r>
              <a:rPr lang="en-GB" sz="2200" dirty="0"/>
              <a:t>Builds on action research, Five </a:t>
            </a:r>
            <a:br>
              <a:rPr lang="en-GB" sz="2200" dirty="0"/>
            </a:br>
            <a:r>
              <a:rPr lang="en-GB" sz="2200" dirty="0"/>
              <a:t>Ways to Wellbeing and ONS/</a:t>
            </a:r>
            <a:br>
              <a:rPr lang="en-GB" sz="2200" dirty="0"/>
            </a:br>
            <a:r>
              <a:rPr lang="en-GB" sz="2200" dirty="0"/>
              <a:t>national datasets</a:t>
            </a:r>
          </a:p>
          <a:p>
            <a:pPr marL="866775" lvl="1" indent="-514350">
              <a:buClr>
                <a:schemeClr val="accent1"/>
              </a:buClr>
              <a:buFont typeface="+mj-lt"/>
              <a:buAutoNum type="arabicPeriod"/>
            </a:pPr>
            <a:r>
              <a:rPr lang="en-GB" sz="2200" dirty="0"/>
              <a:t>Is about active citizenship, </a:t>
            </a:r>
            <a:br>
              <a:rPr lang="en-GB" sz="2200" dirty="0"/>
            </a:br>
            <a:r>
              <a:rPr lang="en-GB" sz="2200" dirty="0"/>
              <a:t>subjective wellbeing and feelings </a:t>
            </a:r>
            <a:br>
              <a:rPr lang="en-GB" sz="2200" dirty="0"/>
            </a:br>
            <a:r>
              <a:rPr lang="en-GB" sz="2200" dirty="0"/>
              <a:t>and functioning</a:t>
            </a:r>
          </a:p>
        </p:txBody>
      </p:sp>
      <p:pic>
        <p:nvPicPr>
          <p:cNvPr id="4" name="Picture 2" descr="C:\Active\Happy Museum\1 Learning &amp; Evaluation\LIFE Survey\Version 2 LIFE\the LIFE survey_logo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744" y="570891"/>
            <a:ext cx="1748095" cy="120368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flipV="1">
            <a:off x="0" y="1"/>
            <a:ext cx="9144000" cy="57665"/>
          </a:xfrm>
          <a:prstGeom prst="rect">
            <a:avLst/>
          </a:prstGeom>
          <a:solidFill>
            <a:srgbClr val="51C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2124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477067"/>
            <a:ext cx="4076345" cy="480062"/>
          </a:xfrm>
        </p:spPr>
        <p:txBody>
          <a:bodyPr>
            <a:normAutofit/>
          </a:bodyPr>
          <a:lstStyle/>
          <a:p>
            <a:pPr marL="444500"/>
            <a:r>
              <a:rPr lang="en-GB" sz="2400" b="1" dirty="0"/>
              <a:t>Your own LIFE</a:t>
            </a:r>
          </a:p>
        </p:txBody>
      </p:sp>
      <p:graphicFrame>
        <p:nvGraphicFramePr>
          <p:cNvPr id="4" name="Chart 3"/>
          <p:cNvGraphicFramePr>
            <a:graphicFrameLocks/>
          </p:cNvGraphicFramePr>
          <p:nvPr>
            <p:extLst>
              <p:ext uri="{D42A27DB-BD31-4B8C-83A1-F6EECF244321}">
                <p14:modId xmlns:p14="http://schemas.microsoft.com/office/powerpoint/2010/main" val="251921547"/>
              </p:ext>
            </p:extLst>
          </p:nvPr>
        </p:nvGraphicFramePr>
        <p:xfrm>
          <a:off x="478564" y="1041538"/>
          <a:ext cx="8118505" cy="4735049"/>
        </p:xfrm>
        <a:graphic>
          <a:graphicData uri="http://schemas.openxmlformats.org/drawingml/2006/chart">
            <c:chart xmlns:c="http://schemas.openxmlformats.org/drawingml/2006/chart" xmlns:r="http://schemas.openxmlformats.org/officeDocument/2006/relationships" r:id="rId2"/>
          </a:graphicData>
        </a:graphic>
      </p:graphicFrame>
      <p:sp>
        <p:nvSpPr>
          <p:cNvPr id="5" name="Content Placeholder 4"/>
          <p:cNvSpPr>
            <a:spLocks noGrp="1"/>
          </p:cNvSpPr>
          <p:nvPr>
            <p:ph idx="1"/>
          </p:nvPr>
        </p:nvSpPr>
        <p:spPr>
          <a:xfrm>
            <a:off x="6439968" y="382414"/>
            <a:ext cx="1952397" cy="1453404"/>
          </a:xfrm>
          <a:prstGeom prst="wedgeRectCallout">
            <a:avLst>
              <a:gd name="adj1" fmla="val -43079"/>
              <a:gd name="adj2" fmla="val 76868"/>
            </a:avLst>
          </a:prstGeom>
          <a:solidFill>
            <a:srgbClr val="51C5D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normAutofit/>
          </a:bodyPr>
          <a:lstStyle/>
          <a:p>
            <a:pPr marL="0" algn="ct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All positive. </a:t>
            </a:r>
          </a:p>
          <a:p>
            <a:pPr marL="0" algn="ct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On the whole the  ‘functioning’ outcomes saw </a:t>
            </a:r>
            <a:br>
              <a:rPr lang="en-GB" sz="1400" dirty="0">
                <a:solidFill>
                  <a:schemeClr val="bg1"/>
                </a:solidFill>
              </a:rPr>
            </a:b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less change</a:t>
            </a:r>
          </a:p>
        </p:txBody>
      </p:sp>
    </p:spTree>
    <p:extLst>
      <p:ext uri="{BB962C8B-B14F-4D97-AF65-F5344CB8AC3E}">
        <p14:creationId xmlns:p14="http://schemas.microsoft.com/office/powerpoint/2010/main" val="3563428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1361595581"/>
              </p:ext>
            </p:extLst>
          </p:nvPr>
        </p:nvGraphicFramePr>
        <p:xfrm>
          <a:off x="478564" y="1041538"/>
          <a:ext cx="8118505" cy="4735049"/>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2"/>
          <p:cNvSpPr txBox="1">
            <a:spLocks/>
          </p:cNvSpPr>
          <p:nvPr/>
        </p:nvSpPr>
        <p:spPr>
          <a:xfrm>
            <a:off x="-1" y="477067"/>
            <a:ext cx="4076345" cy="480062"/>
          </a:xfrm>
          <a:prstGeom prst="rect">
            <a:avLst/>
          </a:prstGeom>
          <a:noFill/>
        </p:spPr>
        <p:txBody>
          <a:bodyPr vert="horz" lIns="91440" tIns="45720" rIns="91440" bIns="45720" rtlCol="0" anchor="t">
            <a:normAutofit/>
          </a:bodyPr>
          <a:lstStyle>
            <a:lvl1pPr marL="266700" indent="0" algn="l" defTabSz="914400" rtl="0" eaLnBrk="1" latinLnBrk="0" hangingPunct="1">
              <a:spcBef>
                <a:spcPct val="0"/>
              </a:spcBef>
              <a:buNone/>
              <a:defRPr sz="300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marL="444500"/>
            <a:r>
              <a:rPr lang="en-GB" sz="2400" b="1"/>
              <a:t>Your own LIFE</a:t>
            </a:r>
            <a:endParaRPr lang="en-GB" sz="2400" b="1" dirty="0"/>
          </a:p>
        </p:txBody>
      </p:sp>
      <p:sp>
        <p:nvSpPr>
          <p:cNvPr id="5" name="Content Placeholder 4"/>
          <p:cNvSpPr>
            <a:spLocks noGrp="1"/>
          </p:cNvSpPr>
          <p:nvPr>
            <p:ph idx="1"/>
          </p:nvPr>
        </p:nvSpPr>
        <p:spPr>
          <a:xfrm>
            <a:off x="6707237" y="5443672"/>
            <a:ext cx="1787282" cy="962302"/>
          </a:xfrm>
          <a:prstGeom prst="wedgeRectCallout">
            <a:avLst>
              <a:gd name="adj1" fmla="val -45104"/>
              <a:gd name="adj2" fmla="val -90182"/>
            </a:avLst>
          </a:prstGeom>
          <a:solidFill>
            <a:srgbClr val="51C5D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algn="ct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Biggest change related to surroundings</a:t>
            </a:r>
          </a:p>
        </p:txBody>
      </p:sp>
    </p:spTree>
    <p:extLst>
      <p:ext uri="{BB962C8B-B14F-4D97-AF65-F5344CB8AC3E}">
        <p14:creationId xmlns:p14="http://schemas.microsoft.com/office/powerpoint/2010/main" val="1434807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3"/>
          <p:cNvSpPr/>
          <p:nvPr/>
        </p:nvSpPr>
        <p:spPr>
          <a:xfrm>
            <a:off x="2560320" y="1"/>
            <a:ext cx="6583680" cy="2214564"/>
          </a:xfrm>
          <a:prstGeom prst="wedgeRectCallout">
            <a:avLst>
              <a:gd name="adj1" fmla="val 21051"/>
              <a:gd name="adj2" fmla="val 7213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GB"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Content Placeholder 1"/>
          <p:cNvSpPr>
            <a:spLocks noGrp="1"/>
          </p:cNvSpPr>
          <p:nvPr>
            <p:ph idx="1"/>
          </p:nvPr>
        </p:nvSpPr>
        <p:spPr>
          <a:xfrm>
            <a:off x="2571736" y="1"/>
            <a:ext cx="6572264" cy="6858000"/>
          </a:xfrm>
        </p:spPr>
        <p:txBody>
          <a:bodyPr>
            <a:normAutofit/>
          </a:bodyPr>
          <a:lstStyle/>
          <a:p>
            <a:endParaRPr lang="en-GB" sz="2400" dirty="0">
              <a:solidFill>
                <a:srgbClr val="434343"/>
              </a:solidFill>
              <a:latin typeface="Verdana" panose="020B0604030504040204" pitchFamily="34" charset="0"/>
              <a:ea typeface="Verdana" panose="020B0604030504040204" pitchFamily="34" charset="0"/>
              <a:cs typeface="Verdana" panose="020B0604030504040204" pitchFamily="34" charset="0"/>
            </a:endParaRPr>
          </a:p>
          <a:p>
            <a:endParaRPr lang="en-GB" sz="2400" dirty="0">
              <a:solidFill>
                <a:srgbClr val="434343"/>
              </a:solidFill>
              <a:latin typeface="Verdana" panose="020B0604030504040204" pitchFamily="34" charset="0"/>
              <a:ea typeface="Verdana" panose="020B0604030504040204" pitchFamily="34" charset="0"/>
              <a:cs typeface="Verdana" panose="020B0604030504040204" pitchFamily="34" charset="0"/>
            </a:endParaRPr>
          </a:p>
          <a:p>
            <a:endParaRPr lang="en-GB" sz="2400" dirty="0">
              <a:solidFill>
                <a:srgbClr val="434343"/>
              </a:solidFill>
              <a:latin typeface="Verdana" panose="020B0604030504040204" pitchFamily="34" charset="0"/>
              <a:ea typeface="Verdana" panose="020B0604030504040204" pitchFamily="34" charset="0"/>
              <a:cs typeface="Verdana" panose="020B0604030504040204" pitchFamily="34" charset="0"/>
            </a:endParaRPr>
          </a:p>
          <a:p>
            <a:endParaRPr lang="en-GB" sz="2400" dirty="0">
              <a:solidFill>
                <a:srgbClr val="434343"/>
              </a:solidFill>
              <a:latin typeface="Verdana" panose="020B0604030504040204" pitchFamily="34" charset="0"/>
              <a:ea typeface="Verdana" panose="020B0604030504040204" pitchFamily="34" charset="0"/>
              <a:cs typeface="Verdana" panose="020B0604030504040204" pitchFamily="34" charset="0"/>
            </a:endParaRPr>
          </a:p>
          <a:p>
            <a:endParaRPr lang="en-GB" sz="2400" dirty="0">
              <a:solidFill>
                <a:srgbClr val="434343"/>
              </a:solidFill>
              <a:latin typeface="Verdana" panose="020B0604030504040204" pitchFamily="34" charset="0"/>
              <a:ea typeface="Verdana" panose="020B0604030504040204" pitchFamily="34" charset="0"/>
              <a:cs typeface="Verdana" panose="020B0604030504040204" pitchFamily="34" charset="0"/>
            </a:endParaRPr>
          </a:p>
          <a:p>
            <a:endParaRPr lang="en-GB" sz="3600" dirty="0">
              <a:solidFill>
                <a:srgbClr val="434343"/>
              </a:solidFill>
              <a:latin typeface="Verdana" panose="020B0604030504040204" pitchFamily="34" charset="0"/>
              <a:ea typeface="Verdana" panose="020B0604030504040204" pitchFamily="34" charset="0"/>
              <a:cs typeface="Verdana" panose="020B0604030504040204" pitchFamily="34" charset="0"/>
            </a:endParaRPr>
          </a:p>
          <a:p>
            <a:pPr marL="704850" indent="-342900">
              <a:spcAft>
                <a:spcPts val="600"/>
              </a:spcAft>
              <a:buFont typeface="Arial" panose="020B0604020202020204" pitchFamily="34" charset="0"/>
              <a:buChar char="•"/>
            </a:pPr>
            <a:r>
              <a:rPr lang="en-GB" sz="2200" dirty="0"/>
              <a:t>655 young people worked with</a:t>
            </a:r>
          </a:p>
          <a:p>
            <a:pPr marL="704850" indent="-342900">
              <a:spcAft>
                <a:spcPts val="600"/>
              </a:spcAft>
              <a:buFont typeface="Arial" panose="020B0604020202020204" pitchFamily="34" charset="0"/>
              <a:buChar char="•"/>
            </a:pPr>
            <a:r>
              <a:rPr lang="en-GB" sz="2200" dirty="0"/>
              <a:t>From national figures, 210 to 130 </a:t>
            </a:r>
            <a:br>
              <a:rPr lang="en-GB" sz="2200" dirty="0"/>
            </a:br>
            <a:r>
              <a:rPr lang="en-GB" sz="2200" dirty="0"/>
              <a:t>likely to have mental health needs </a:t>
            </a:r>
            <a:br>
              <a:rPr lang="en-GB" sz="2200" dirty="0"/>
            </a:br>
            <a:r>
              <a:rPr lang="en-GB" sz="2200" dirty="0"/>
              <a:t>– costs £4.5K</a:t>
            </a:r>
          </a:p>
          <a:p>
            <a:pPr marL="704850" indent="-342900">
              <a:spcAft>
                <a:spcPts val="600"/>
              </a:spcAft>
              <a:buFont typeface="Arial" panose="020B0604020202020204" pitchFamily="34" charset="0"/>
              <a:buChar char="•"/>
            </a:pPr>
            <a:r>
              <a:rPr lang="en-GB" sz="2200" dirty="0"/>
              <a:t>170 likely to be NEET – costs £3.2K</a:t>
            </a:r>
          </a:p>
          <a:p>
            <a:pPr marL="704850" indent="-342900">
              <a:spcAft>
                <a:spcPts val="600"/>
              </a:spcAft>
              <a:buFont typeface="Arial" panose="020B0604020202020204" pitchFamily="34" charset="0"/>
              <a:buChar char="•"/>
            </a:pPr>
            <a:r>
              <a:rPr lang="en-GB" sz="2200" dirty="0"/>
              <a:t>Break-even is 22 YP costing £7.7K saved, </a:t>
            </a:r>
          </a:p>
          <a:p>
            <a:pPr marL="704850" indent="-342900">
              <a:spcAft>
                <a:spcPts val="600"/>
              </a:spcAft>
              <a:buFont typeface="Arial" panose="020B0604020202020204" pitchFamily="34" charset="0"/>
              <a:buChar char="•"/>
            </a:pPr>
            <a:r>
              <a:rPr lang="en-GB" sz="2200" dirty="0"/>
              <a:t>Or 3% reduction across all YP</a:t>
            </a:r>
          </a:p>
          <a:p>
            <a:pPr marL="704850" indent="-342900">
              <a:buFont typeface="Arial" panose="020B0604020202020204" pitchFamily="34" charset="0"/>
              <a:buChar char="•"/>
            </a:pPr>
            <a:endParaRPr lang="en-GB" sz="2400" dirty="0"/>
          </a:p>
        </p:txBody>
      </p:sp>
      <p:sp>
        <p:nvSpPr>
          <p:cNvPr id="5" name="Speech Bubble: Rectangle 4"/>
          <p:cNvSpPr/>
          <p:nvPr/>
        </p:nvSpPr>
        <p:spPr>
          <a:xfrm>
            <a:off x="2560320" y="264523"/>
            <a:ext cx="6583680" cy="1685519"/>
          </a:xfrm>
          <a:prstGeom prst="wedgeRectCallout">
            <a:avLst>
              <a:gd name="adj1" fmla="val 21051"/>
              <a:gd name="adj2" fmla="val 7213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2800" dirty="0">
                <a:solidFill>
                  <a:schemeClr val="bg1"/>
                </a:solidFill>
                <a:latin typeface="Verdana" panose="020B0604030504040204" pitchFamily="34" charset="0"/>
                <a:ea typeface="Verdana" panose="020B0604030504040204" pitchFamily="34" charset="0"/>
                <a:cs typeface="Verdana" panose="020B0604030504040204" pitchFamily="34" charset="0"/>
              </a:rPr>
              <a:t>Our rough estimates of value helped conceptualise the value</a:t>
            </a:r>
          </a:p>
        </p:txBody>
      </p:sp>
      <p:pic>
        <p:nvPicPr>
          <p:cNvPr id="12"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900" y="553648"/>
            <a:ext cx="1576356" cy="1024631"/>
          </a:xfrm>
          <a:prstGeom prst="rect">
            <a:avLst/>
          </a:prstGeom>
          <a:blipFill dpi="0" rotWithShape="1">
            <a:blip r:embed="rId4">
              <a:alphaModFix amt="20000"/>
            </a:blip>
            <a:srcRect/>
            <a:tile tx="0" ty="0" sx="100000" sy="100000" flip="none" algn="tl"/>
          </a:blipFill>
        </p:spPr>
      </p:pic>
      <p:sp>
        <p:nvSpPr>
          <p:cNvPr id="7" name="Rectangle 6"/>
          <p:cNvSpPr/>
          <p:nvPr/>
        </p:nvSpPr>
        <p:spPr>
          <a:xfrm flipV="1">
            <a:off x="0" y="1"/>
            <a:ext cx="9144000" cy="57665"/>
          </a:xfrm>
          <a:prstGeom prst="rect">
            <a:avLst/>
          </a:prstGeom>
          <a:solidFill>
            <a:srgbClr val="51C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0805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477067"/>
            <a:ext cx="9144001" cy="1071647"/>
          </a:xfrm>
        </p:spPr>
        <p:txBody>
          <a:bodyPr>
            <a:normAutofit/>
          </a:bodyPr>
          <a:lstStyle/>
          <a:p>
            <a:pPr marL="444500"/>
            <a:r>
              <a:rPr lang="en-GB" sz="2600" b="1" dirty="0"/>
              <a:t>For visitor services, the focus is on communities, at ‘population level’</a:t>
            </a:r>
          </a:p>
        </p:txBody>
      </p:sp>
      <p:sp>
        <p:nvSpPr>
          <p:cNvPr id="4" name="TextBox 3"/>
          <p:cNvSpPr txBox="1"/>
          <p:nvPr/>
        </p:nvSpPr>
        <p:spPr>
          <a:xfrm>
            <a:off x="3377301" y="6434790"/>
            <a:ext cx="5405480" cy="523220"/>
          </a:xfrm>
          <a:prstGeom prst="rect">
            <a:avLst/>
          </a:prstGeom>
          <a:noFill/>
        </p:spPr>
        <p:txBody>
          <a:bodyPr wrap="square" rtlCol="0">
            <a:spAutoFit/>
          </a:bodyPr>
          <a:lstStyle/>
          <a:p>
            <a:pPr algn="r"/>
            <a:r>
              <a:rPr lang="en-GB" sz="900" dirty="0"/>
              <a:t>A party in crisis: Can Labour connect with its heartlands. Observer 12Feb17</a:t>
            </a:r>
          </a:p>
          <a:p>
            <a:endParaRPr lang="en-GB" dirty="0"/>
          </a:p>
        </p:txBody>
      </p:sp>
    </p:spTree>
    <p:extLst>
      <p:ext uri="{BB962C8B-B14F-4D97-AF65-F5344CB8AC3E}">
        <p14:creationId xmlns:p14="http://schemas.microsoft.com/office/powerpoint/2010/main" val="2655366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477067"/>
            <a:ext cx="9144001" cy="626803"/>
          </a:xfrm>
        </p:spPr>
        <p:txBody>
          <a:bodyPr>
            <a:normAutofit/>
          </a:bodyPr>
          <a:lstStyle/>
          <a:p>
            <a:pPr marL="444500"/>
            <a:r>
              <a:rPr lang="en-GB" sz="2600" b="1" dirty="0"/>
              <a:t>A Story of Change: Who, How, What, Why?</a:t>
            </a:r>
          </a:p>
        </p:txBody>
      </p:sp>
      <p:pic>
        <p:nvPicPr>
          <p:cNvPr id="4" name="Picture 3"/>
          <p:cNvPicPr>
            <a:picLocks noChangeAspect="1"/>
          </p:cNvPicPr>
          <p:nvPr/>
        </p:nvPicPr>
        <p:blipFill rotWithShape="1">
          <a:blip r:embed="rId2"/>
          <a:srcRect l="4247"/>
          <a:stretch/>
        </p:blipFill>
        <p:spPr>
          <a:xfrm>
            <a:off x="2240690" y="1800312"/>
            <a:ext cx="4777947" cy="3542389"/>
          </a:xfrm>
          <a:prstGeom prst="rect">
            <a:avLst/>
          </a:prstGeom>
          <a:effectLst>
            <a:outerShdw blurRad="50800" dist="38100" dir="2700000" algn="tl" rotWithShape="0">
              <a:prstClr val="black">
                <a:alpha val="40000"/>
              </a:prstClr>
            </a:outerShdw>
          </a:effectLst>
        </p:spPr>
      </p:pic>
      <p:sp>
        <p:nvSpPr>
          <p:cNvPr id="5" name="TextBox 4"/>
          <p:cNvSpPr txBox="1"/>
          <p:nvPr/>
        </p:nvSpPr>
        <p:spPr>
          <a:xfrm>
            <a:off x="3377301" y="6434790"/>
            <a:ext cx="5405480" cy="523220"/>
          </a:xfrm>
          <a:prstGeom prst="rect">
            <a:avLst/>
          </a:prstGeom>
          <a:noFill/>
        </p:spPr>
        <p:txBody>
          <a:bodyPr wrap="square" rtlCol="0">
            <a:spAutoFit/>
          </a:bodyPr>
          <a:lstStyle/>
          <a:p>
            <a:pPr algn="r"/>
            <a:r>
              <a:rPr lang="en-GB" sz="900" dirty="0"/>
              <a:t>A party in crisis: Can Labour connect with its heartlands. Observer 12Feb17</a:t>
            </a:r>
          </a:p>
          <a:p>
            <a:endParaRPr lang="en-GB" dirty="0"/>
          </a:p>
        </p:txBody>
      </p:sp>
    </p:spTree>
    <p:extLst>
      <p:ext uri="{BB962C8B-B14F-4D97-AF65-F5344CB8AC3E}">
        <p14:creationId xmlns:p14="http://schemas.microsoft.com/office/powerpoint/2010/main" val="2432384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
            <a:ext cx="9144000" cy="5705474"/>
          </a:xfrm>
        </p:spPr>
        <p:txBody>
          <a:bodyPr/>
          <a:lstStyle/>
          <a:p>
            <a:pPr marL="0" algn="ctr"/>
            <a:endParaRPr lang="en-GB" dirty="0"/>
          </a:p>
          <a:p>
            <a:pPr marL="0" algn="ctr"/>
            <a:endParaRPr lang="en-GB" sz="2400" dirty="0"/>
          </a:p>
          <a:p>
            <a:pPr marL="0" algn="ctr"/>
            <a:endParaRPr lang="en-GB" sz="2400" dirty="0"/>
          </a:p>
          <a:p>
            <a:pPr marL="0" algn="ctr"/>
            <a:endParaRPr lang="en-GB" dirty="0"/>
          </a:p>
          <a:p>
            <a:pPr marL="0" algn="ctr"/>
            <a:r>
              <a:rPr lang="en-GB" b="1" dirty="0">
                <a:solidFill>
                  <a:schemeClr val="accent1"/>
                </a:solidFill>
              </a:rPr>
              <a:t>Mandy@MBAssociates.org</a:t>
            </a:r>
          </a:p>
          <a:p>
            <a:pPr marL="0" algn="ctr"/>
            <a:endParaRPr lang="en-GB" b="1" dirty="0"/>
          </a:p>
          <a:p>
            <a:pPr marL="0" algn="ctr"/>
            <a:r>
              <a:rPr lang="en-GB" b="1" dirty="0">
                <a:solidFill>
                  <a:schemeClr val="accent1"/>
                </a:solidFill>
              </a:rPr>
              <a:t>MakeCultureWork.org.uk</a:t>
            </a:r>
          </a:p>
        </p:txBody>
      </p:sp>
      <p:sp>
        <p:nvSpPr>
          <p:cNvPr id="4" name="Rectangle 3"/>
          <p:cNvSpPr/>
          <p:nvPr/>
        </p:nvSpPr>
        <p:spPr>
          <a:xfrm flipV="1">
            <a:off x="0" y="1"/>
            <a:ext cx="9144000" cy="57665"/>
          </a:xfrm>
          <a:prstGeom prst="rect">
            <a:avLst/>
          </a:prstGeom>
          <a:solidFill>
            <a:srgbClr val="51C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27387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477067"/>
            <a:ext cx="9144001" cy="3048823"/>
          </a:xfrm>
        </p:spPr>
        <p:txBody>
          <a:bodyPr>
            <a:normAutofit/>
          </a:bodyPr>
          <a:lstStyle/>
          <a:p>
            <a:pPr marL="444500"/>
            <a:r>
              <a:rPr lang="en-GB" sz="2600" b="1" dirty="0"/>
              <a:t>The dark art of Social Value is just a matter of talking about society around us </a:t>
            </a:r>
          </a:p>
        </p:txBody>
      </p:sp>
      <p:pic>
        <p:nvPicPr>
          <p:cNvPr id="9" name="Picture 8"/>
          <p:cNvPicPr>
            <a:picLocks noChangeAspect="1"/>
          </p:cNvPicPr>
          <p:nvPr/>
        </p:nvPicPr>
        <p:blipFill rotWithShape="1">
          <a:blip r:embed="rId3"/>
          <a:srcRect l="5930" t="3605"/>
          <a:stretch/>
        </p:blipFill>
        <p:spPr>
          <a:xfrm rot="21282658">
            <a:off x="1291668" y="4607136"/>
            <a:ext cx="3434298" cy="1531422"/>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rotWithShape="1">
          <a:blip r:embed="rId4"/>
          <a:srcRect l="5928"/>
          <a:stretch/>
        </p:blipFill>
        <p:spPr>
          <a:xfrm rot="278794">
            <a:off x="4894104" y="2233075"/>
            <a:ext cx="3775579" cy="2742153"/>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3377301" y="6434790"/>
            <a:ext cx="5405480" cy="523220"/>
          </a:xfrm>
          <a:prstGeom prst="rect">
            <a:avLst/>
          </a:prstGeom>
          <a:noFill/>
        </p:spPr>
        <p:txBody>
          <a:bodyPr wrap="square" rtlCol="0">
            <a:spAutoFit/>
          </a:bodyPr>
          <a:lstStyle/>
          <a:p>
            <a:pPr algn="r"/>
            <a:r>
              <a:rPr lang="en-GB" sz="900" dirty="0"/>
              <a:t>A party in crisis: Can Labour connect with its heartlands. Observer 12Feb17</a:t>
            </a:r>
          </a:p>
          <a:p>
            <a:endParaRPr lang="en-GB" dirty="0"/>
          </a:p>
        </p:txBody>
      </p:sp>
      <p:pic>
        <p:nvPicPr>
          <p:cNvPr id="16" name="Picture 15"/>
          <p:cNvPicPr>
            <a:picLocks noChangeAspect="1"/>
          </p:cNvPicPr>
          <p:nvPr/>
        </p:nvPicPr>
        <p:blipFill rotWithShape="1">
          <a:blip r:embed="rId5"/>
          <a:srcRect l="5511" t="218" b="5512"/>
          <a:stretch/>
        </p:blipFill>
        <p:spPr>
          <a:xfrm rot="21319571">
            <a:off x="647954" y="1705104"/>
            <a:ext cx="3765548" cy="1242854"/>
          </a:xfrm>
          <a:prstGeom prst="rect">
            <a:avLst/>
          </a:prstGeom>
          <a:effectLst>
            <a:outerShdw blurRad="50800" dist="38100" dir="2700000" algn="tl" rotWithShape="0">
              <a:prstClr val="black">
                <a:alpha val="40000"/>
              </a:prstClr>
            </a:outerShdw>
          </a:effectLst>
        </p:spPr>
      </p:pic>
      <p:pic>
        <p:nvPicPr>
          <p:cNvPr id="17" name="Picture 16"/>
          <p:cNvPicPr>
            <a:picLocks noChangeAspect="1"/>
          </p:cNvPicPr>
          <p:nvPr/>
        </p:nvPicPr>
        <p:blipFill rotWithShape="1">
          <a:blip r:embed="rId6"/>
          <a:srcRect l="3882" r="1476" b="2397"/>
          <a:stretch/>
        </p:blipFill>
        <p:spPr>
          <a:xfrm>
            <a:off x="528332" y="3151517"/>
            <a:ext cx="3891456" cy="1351962"/>
          </a:xfrm>
          <a:prstGeom prst="rect">
            <a:avLst/>
          </a:prstGeom>
          <a:effectLst>
            <a:outerShdw blurRad="50800" dist="38100" dir="2700000" algn="tl" rotWithShape="0">
              <a:prstClr val="black">
                <a:alpha val="40000"/>
              </a:prstClr>
            </a:outerShdw>
          </a:effectLst>
        </p:spPr>
      </p:pic>
      <p:sp>
        <p:nvSpPr>
          <p:cNvPr id="18" name="TextBox 17"/>
          <p:cNvSpPr txBox="1"/>
          <p:nvPr/>
        </p:nvSpPr>
        <p:spPr>
          <a:xfrm>
            <a:off x="-3050697" y="1448474"/>
            <a:ext cx="1982548" cy="923330"/>
          </a:xfrm>
          <a:prstGeom prst="rect">
            <a:avLst/>
          </a:prstGeom>
          <a:noFill/>
        </p:spPr>
        <p:txBody>
          <a:bodyPr wrap="square" rtlCol="0">
            <a:spAutoFit/>
          </a:bodyPr>
          <a:lstStyle/>
          <a:p>
            <a:r>
              <a:rPr lang="en-GB" dirty="0">
                <a:highlight>
                  <a:srgbClr val="FFFF00"/>
                </a:highlight>
              </a:rPr>
              <a:t>Notes ‘the crash’ wants to be on its own on the right</a:t>
            </a:r>
          </a:p>
        </p:txBody>
      </p:sp>
    </p:spTree>
    <p:extLst>
      <p:ext uri="{BB962C8B-B14F-4D97-AF65-F5344CB8AC3E}">
        <p14:creationId xmlns:p14="http://schemas.microsoft.com/office/powerpoint/2010/main" val="3948946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l="7368"/>
          <a:stretch/>
        </p:blipFill>
        <p:spPr>
          <a:xfrm rot="408226">
            <a:off x="4917471" y="1489117"/>
            <a:ext cx="3505649" cy="2046386"/>
          </a:xfrm>
          <a:prstGeom prst="rect">
            <a:avLst/>
          </a:prstGeom>
          <a:effectLst>
            <a:outerShdw blurRad="50800" dist="38100" dir="2700000" algn="tl" rotWithShape="0">
              <a:prstClr val="black">
                <a:alpha val="40000"/>
              </a:prstClr>
            </a:outerShdw>
          </a:effectLst>
        </p:spPr>
      </p:pic>
      <p:sp>
        <p:nvSpPr>
          <p:cNvPr id="3" name="Title 2"/>
          <p:cNvSpPr>
            <a:spLocks noGrp="1"/>
          </p:cNvSpPr>
          <p:nvPr>
            <p:ph type="title"/>
          </p:nvPr>
        </p:nvSpPr>
        <p:spPr>
          <a:xfrm>
            <a:off x="0" y="477067"/>
            <a:ext cx="9143999" cy="1792533"/>
          </a:xfrm>
        </p:spPr>
        <p:txBody>
          <a:bodyPr>
            <a:normAutofit/>
          </a:bodyPr>
          <a:lstStyle/>
          <a:p>
            <a:pPr marL="444500"/>
            <a:r>
              <a:rPr lang="en-GB" sz="2600" b="1" dirty="0"/>
              <a:t>It can help us be more analytical about ‘culture’</a:t>
            </a:r>
          </a:p>
        </p:txBody>
      </p:sp>
      <p:pic>
        <p:nvPicPr>
          <p:cNvPr id="4" name="Picture 3"/>
          <p:cNvPicPr>
            <a:picLocks noChangeAspect="1"/>
          </p:cNvPicPr>
          <p:nvPr/>
        </p:nvPicPr>
        <p:blipFill rotWithShape="1">
          <a:blip r:embed="rId3"/>
          <a:srcRect l="5619"/>
          <a:stretch/>
        </p:blipFill>
        <p:spPr>
          <a:xfrm>
            <a:off x="505873" y="1822440"/>
            <a:ext cx="4012730" cy="3163859"/>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rotWithShape="1">
          <a:blip r:embed="rId4"/>
          <a:srcRect l="4847"/>
          <a:stretch/>
        </p:blipFill>
        <p:spPr>
          <a:xfrm rot="21371374">
            <a:off x="4400606" y="3933847"/>
            <a:ext cx="3775252" cy="2434944"/>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3050697" y="1448474"/>
            <a:ext cx="1982548" cy="646331"/>
          </a:xfrm>
          <a:prstGeom prst="rect">
            <a:avLst/>
          </a:prstGeom>
          <a:noFill/>
        </p:spPr>
        <p:txBody>
          <a:bodyPr wrap="square" rtlCol="0">
            <a:spAutoFit/>
          </a:bodyPr>
          <a:lstStyle/>
          <a:p>
            <a:r>
              <a:rPr lang="en-GB" dirty="0">
                <a:highlight>
                  <a:srgbClr val="FFFF00"/>
                </a:highlight>
              </a:rPr>
              <a:t>Notes roughly this placement</a:t>
            </a:r>
          </a:p>
        </p:txBody>
      </p:sp>
    </p:spTree>
    <p:extLst>
      <p:ext uri="{BB962C8B-B14F-4D97-AF65-F5344CB8AC3E}">
        <p14:creationId xmlns:p14="http://schemas.microsoft.com/office/powerpoint/2010/main" val="2340196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477067"/>
            <a:ext cx="9144001" cy="3048823"/>
          </a:xfrm>
        </p:spPr>
        <p:txBody>
          <a:bodyPr>
            <a:normAutofit/>
          </a:bodyPr>
          <a:lstStyle/>
          <a:p>
            <a:pPr marL="444500"/>
            <a:r>
              <a:rPr lang="en-GB" sz="2600" b="1" dirty="0"/>
              <a:t>And as important, help with </a:t>
            </a:r>
            <a:br>
              <a:rPr lang="en-GB" sz="2600" b="1" dirty="0"/>
            </a:br>
            <a:r>
              <a:rPr lang="en-GB" sz="2600" b="1" dirty="0"/>
              <a:t>shared decisions</a:t>
            </a:r>
          </a:p>
        </p:txBody>
      </p:sp>
      <p:pic>
        <p:nvPicPr>
          <p:cNvPr id="6" name="Picture 5"/>
          <p:cNvPicPr>
            <a:picLocks noChangeAspect="1"/>
          </p:cNvPicPr>
          <p:nvPr/>
        </p:nvPicPr>
        <p:blipFill rotWithShape="1">
          <a:blip r:embed="rId2"/>
          <a:srcRect l="4903"/>
          <a:stretch/>
        </p:blipFill>
        <p:spPr>
          <a:xfrm rot="21346873">
            <a:off x="576648" y="2401981"/>
            <a:ext cx="3902053" cy="2247817"/>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rotWithShape="1">
          <a:blip r:embed="rId3"/>
          <a:srcRect l="5586"/>
          <a:stretch/>
        </p:blipFill>
        <p:spPr>
          <a:xfrm rot="193474">
            <a:off x="4731794" y="2750419"/>
            <a:ext cx="3783050" cy="248360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99450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514975"/>
          </a:xfrm>
          <a:prstGeom prst="rect">
            <a:avLst/>
          </a:prstGeom>
          <a:blipFill>
            <a:blip r:embed="rId3">
              <a:alphaModFix amt="20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p:cNvSpPr>
            <a:spLocks noGrp="1"/>
          </p:cNvSpPr>
          <p:nvPr>
            <p:ph type="title"/>
          </p:nvPr>
        </p:nvSpPr>
        <p:spPr>
          <a:xfrm>
            <a:off x="0" y="1233075"/>
            <a:ext cx="9144000" cy="3048823"/>
          </a:xfrm>
        </p:spPr>
        <p:txBody>
          <a:bodyPr/>
          <a:lstStyle/>
          <a:p>
            <a:pPr marL="0" algn="ctr"/>
            <a:r>
              <a:rPr lang="en-GB" dirty="0"/>
              <a:t>Social value work has to be </a:t>
            </a:r>
            <a:br>
              <a:rPr lang="en-GB" dirty="0"/>
            </a:br>
            <a:r>
              <a:rPr lang="en-GB" b="1" i="1" dirty="0"/>
              <a:t>good</a:t>
            </a:r>
            <a:r>
              <a:rPr lang="en-GB" dirty="0"/>
              <a:t> enough, robust enough </a:t>
            </a:r>
            <a:br>
              <a:rPr lang="en-GB" dirty="0"/>
            </a:br>
            <a:r>
              <a:rPr lang="en-GB" dirty="0"/>
              <a:t>and creative enough…</a:t>
            </a:r>
            <a:br>
              <a:rPr lang="en-GB" dirty="0"/>
            </a:br>
            <a:br>
              <a:rPr lang="en-GB" dirty="0"/>
            </a:br>
            <a:r>
              <a:rPr lang="en-GB" dirty="0"/>
              <a:t>…but also good </a:t>
            </a:r>
            <a:r>
              <a:rPr lang="en-GB" b="1" i="1" dirty="0"/>
              <a:t>enough</a:t>
            </a:r>
            <a:r>
              <a:rPr lang="en-GB" dirty="0"/>
              <a:t>, </a:t>
            </a:r>
            <a:br>
              <a:rPr lang="en-GB" dirty="0"/>
            </a:br>
            <a:r>
              <a:rPr lang="en-GB" dirty="0"/>
              <a:t>proportionate and manageable</a:t>
            </a:r>
          </a:p>
        </p:txBody>
      </p:sp>
      <p:sp>
        <p:nvSpPr>
          <p:cNvPr id="5" name="TextBox 4"/>
          <p:cNvSpPr txBox="1"/>
          <p:nvPr/>
        </p:nvSpPr>
        <p:spPr>
          <a:xfrm>
            <a:off x="3377301" y="6434790"/>
            <a:ext cx="5405480" cy="523220"/>
          </a:xfrm>
          <a:prstGeom prst="rect">
            <a:avLst/>
          </a:prstGeom>
          <a:noFill/>
        </p:spPr>
        <p:txBody>
          <a:bodyPr wrap="square" rtlCol="0">
            <a:spAutoFit/>
          </a:bodyPr>
          <a:lstStyle/>
          <a:p>
            <a:pPr algn="r"/>
            <a:r>
              <a:rPr lang="en-GB" sz="900" dirty="0"/>
              <a:t>A party in crisis: Can Labour connect with its heartlands. Observer 12Feb17</a:t>
            </a:r>
          </a:p>
          <a:p>
            <a:endParaRPr lang="en-GB" dirty="0"/>
          </a:p>
        </p:txBody>
      </p:sp>
      <p:sp>
        <p:nvSpPr>
          <p:cNvPr id="8" name="Rectangle 7"/>
          <p:cNvSpPr/>
          <p:nvPr/>
        </p:nvSpPr>
        <p:spPr>
          <a:xfrm flipV="1">
            <a:off x="0" y="1"/>
            <a:ext cx="9144000" cy="57665"/>
          </a:xfrm>
          <a:prstGeom prst="rect">
            <a:avLst/>
          </a:prstGeom>
          <a:solidFill>
            <a:srgbClr val="51C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4496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477067"/>
            <a:ext cx="9144001" cy="1295089"/>
          </a:xfrm>
        </p:spPr>
        <p:txBody>
          <a:bodyPr>
            <a:normAutofit/>
          </a:bodyPr>
          <a:lstStyle/>
          <a:p>
            <a:pPr marL="444500" indent="1588"/>
            <a:r>
              <a:rPr lang="en-GB" sz="2600" b="1" dirty="0">
                <a:solidFill>
                  <a:schemeClr val="accent1"/>
                </a:solidFill>
              </a:rPr>
              <a:t>Mandy’s theory about evaluation – </a:t>
            </a:r>
            <a:br>
              <a:rPr lang="en-GB" sz="2600" b="1" dirty="0">
                <a:solidFill>
                  <a:schemeClr val="accent1"/>
                </a:solidFill>
              </a:rPr>
            </a:br>
            <a:r>
              <a:rPr lang="en-GB" sz="2600" b="1" dirty="0"/>
              <a:t>no-one feels good enough</a:t>
            </a:r>
            <a:endParaRPr lang="en-GB" sz="2600" b="1" dirty="0">
              <a:solidFill>
                <a:schemeClr val="accent1"/>
              </a:solidFill>
            </a:endParaRPr>
          </a:p>
        </p:txBody>
      </p:sp>
      <p:sp>
        <p:nvSpPr>
          <p:cNvPr id="4" name="Speech Bubble: Oval 3"/>
          <p:cNvSpPr/>
          <p:nvPr/>
        </p:nvSpPr>
        <p:spPr>
          <a:xfrm>
            <a:off x="1596293" y="1772156"/>
            <a:ext cx="6036925" cy="3440784"/>
          </a:xfrm>
          <a:prstGeom prst="wedgeEllipseCallout">
            <a:avLst>
              <a:gd name="adj1" fmla="val -39988"/>
              <a:gd name="adj2" fmla="val 73128"/>
            </a:avLst>
          </a:prstGeom>
          <a:solidFill>
            <a:srgbClr val="51C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latin typeface="Verdana" panose="020B0604030504040204" pitchFamily="34" charset="0"/>
                <a:ea typeface="Verdana" panose="020B0604030504040204" pitchFamily="34" charset="0"/>
                <a:cs typeface="Verdana" panose="020B0604030504040204" pitchFamily="34" charset="0"/>
              </a:rPr>
              <a:t>Don’t let perfection get in the way of progress</a:t>
            </a:r>
          </a:p>
        </p:txBody>
      </p:sp>
      <p:sp>
        <p:nvSpPr>
          <p:cNvPr id="8" name="Speech Bubble: Oval 7"/>
          <p:cNvSpPr/>
          <p:nvPr/>
        </p:nvSpPr>
        <p:spPr>
          <a:xfrm>
            <a:off x="1748693" y="1924556"/>
            <a:ext cx="6036925" cy="3440784"/>
          </a:xfrm>
          <a:prstGeom prst="wedgeEllipseCallout">
            <a:avLst>
              <a:gd name="adj1" fmla="val -41546"/>
              <a:gd name="adj2" fmla="val 70893"/>
            </a:avLst>
          </a:prstGeom>
          <a:blipFill dpi="0" rotWithShape="1">
            <a:blip r:embed="rId3">
              <a:alphaModFix amt="20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60337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peech Bubble: Oval 11"/>
          <p:cNvSpPr/>
          <p:nvPr/>
        </p:nvSpPr>
        <p:spPr>
          <a:xfrm>
            <a:off x="1596293" y="1772156"/>
            <a:ext cx="6036925" cy="3440784"/>
          </a:xfrm>
          <a:prstGeom prst="wedgeEllipseCallout">
            <a:avLst>
              <a:gd name="adj1" fmla="val -39988"/>
              <a:gd name="adj2" fmla="val 73128"/>
            </a:avLst>
          </a:prstGeom>
          <a:solidFill>
            <a:srgbClr val="51C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latin typeface="Verdana" panose="020B0604030504040204" pitchFamily="34" charset="0"/>
                <a:ea typeface="Verdana" panose="020B0604030504040204" pitchFamily="34" charset="0"/>
                <a:cs typeface="Verdana" panose="020B0604030504040204" pitchFamily="34" charset="0"/>
              </a:rPr>
              <a:t>Don’t let perfection get in the way of progress</a:t>
            </a:r>
          </a:p>
        </p:txBody>
      </p:sp>
      <p:sp>
        <p:nvSpPr>
          <p:cNvPr id="13" name="Speech Bubble: Oval 12"/>
          <p:cNvSpPr/>
          <p:nvPr/>
        </p:nvSpPr>
        <p:spPr>
          <a:xfrm>
            <a:off x="1748693" y="1924556"/>
            <a:ext cx="6036925" cy="3440784"/>
          </a:xfrm>
          <a:prstGeom prst="wedgeEllipseCallout">
            <a:avLst>
              <a:gd name="adj1" fmla="val -41546"/>
              <a:gd name="adj2" fmla="val 70893"/>
            </a:avLst>
          </a:prstGeom>
          <a:blipFill dpi="0" rotWithShape="1">
            <a:blip r:embed="rId3">
              <a:alphaModFix amt="20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00" dirty="0">
              <a:latin typeface="Verdana" panose="020B0604030504040204" pitchFamily="34" charset="0"/>
              <a:ea typeface="Verdana" panose="020B0604030504040204" pitchFamily="34" charset="0"/>
              <a:cs typeface="Verdana" panose="020B0604030504040204" pitchFamily="34" charset="0"/>
            </a:endParaRPr>
          </a:p>
        </p:txBody>
      </p:sp>
      <p:sp>
        <p:nvSpPr>
          <p:cNvPr id="3" name="Title 2"/>
          <p:cNvSpPr>
            <a:spLocks noGrp="1"/>
          </p:cNvSpPr>
          <p:nvPr>
            <p:ph type="title"/>
          </p:nvPr>
        </p:nvSpPr>
        <p:spPr>
          <a:xfrm>
            <a:off x="-1" y="477067"/>
            <a:ext cx="9038805" cy="1950544"/>
          </a:xfrm>
        </p:spPr>
        <p:txBody>
          <a:bodyPr>
            <a:normAutofit/>
          </a:bodyPr>
          <a:lstStyle/>
          <a:p>
            <a:pPr marL="444500" indent="1588"/>
            <a:r>
              <a:rPr lang="en-GB" sz="2600" b="1" dirty="0">
                <a:solidFill>
                  <a:schemeClr val="accent1"/>
                </a:solidFill>
              </a:rPr>
              <a:t>But it’s all a trade-off</a:t>
            </a:r>
          </a:p>
        </p:txBody>
      </p:sp>
      <p:sp>
        <p:nvSpPr>
          <p:cNvPr id="2" name="Speech Bubble: Rectangle 1"/>
          <p:cNvSpPr/>
          <p:nvPr/>
        </p:nvSpPr>
        <p:spPr>
          <a:xfrm>
            <a:off x="6239639" y="1207698"/>
            <a:ext cx="1892195" cy="1298842"/>
          </a:xfrm>
          <a:prstGeom prst="wedgeRectCallout">
            <a:avLst>
              <a:gd name="adj1" fmla="val -84450"/>
              <a:gd name="adj2" fmla="val 4926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Verdana" panose="020B0604030504040204" pitchFamily="34" charset="0"/>
                <a:ea typeface="Verdana" panose="020B0604030504040204" pitchFamily="34" charset="0"/>
                <a:cs typeface="Verdana" panose="020B0604030504040204" pitchFamily="34" charset="0"/>
              </a:rPr>
              <a:t>BBC’s panel </a:t>
            </a:r>
            <a:br>
              <a:rPr lang="en-GB" dirty="0">
                <a:latin typeface="Verdana" panose="020B0604030504040204" pitchFamily="34" charset="0"/>
                <a:ea typeface="Verdana" panose="020B0604030504040204" pitchFamily="34" charset="0"/>
                <a:cs typeface="Verdana" panose="020B0604030504040204" pitchFamily="34" charset="0"/>
              </a:rPr>
            </a:br>
            <a:r>
              <a:rPr lang="en-GB" dirty="0">
                <a:latin typeface="Verdana" panose="020B0604030504040204" pitchFamily="34" charset="0"/>
                <a:ea typeface="Verdana" panose="020B0604030504040204" pitchFamily="34" charset="0"/>
                <a:cs typeface="Verdana" panose="020B0604030504040204" pitchFamily="34" charset="0"/>
              </a:rPr>
              <a:t>of 4,000 households</a:t>
            </a:r>
          </a:p>
        </p:txBody>
      </p:sp>
      <p:sp>
        <p:nvSpPr>
          <p:cNvPr id="6" name="Speech Bubble: Rectangle 5"/>
          <p:cNvSpPr/>
          <p:nvPr/>
        </p:nvSpPr>
        <p:spPr>
          <a:xfrm>
            <a:off x="5791200" y="4676520"/>
            <a:ext cx="2167526" cy="1687511"/>
          </a:xfrm>
          <a:prstGeom prst="wedgeRectCallout">
            <a:avLst>
              <a:gd name="adj1" fmla="val -54758"/>
              <a:gd name="adj2" fmla="val -8935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Verdana" panose="020B0604030504040204" pitchFamily="34" charset="0"/>
                <a:ea typeface="Verdana" panose="020B0604030504040204" pitchFamily="34" charset="0"/>
                <a:cs typeface="Verdana" panose="020B0604030504040204" pitchFamily="34" charset="0"/>
              </a:rPr>
              <a:t>GDP data from many small surveys, with estimates and revisions</a:t>
            </a:r>
          </a:p>
        </p:txBody>
      </p:sp>
      <p:sp>
        <p:nvSpPr>
          <p:cNvPr id="7" name="Speech Bubble: Rectangle 6"/>
          <p:cNvSpPr/>
          <p:nvPr/>
        </p:nvSpPr>
        <p:spPr>
          <a:xfrm>
            <a:off x="543348" y="1332530"/>
            <a:ext cx="2105891" cy="1429429"/>
          </a:xfrm>
          <a:prstGeom prst="wedgeRectCallout">
            <a:avLst>
              <a:gd name="adj1" fmla="val 87566"/>
              <a:gd name="adj2" fmla="val 4415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Verdana" panose="020B0604030504040204" pitchFamily="34" charset="0"/>
                <a:ea typeface="Verdana" panose="020B0604030504040204" pitchFamily="34" charset="0"/>
                <a:cs typeface="Verdana" panose="020B0604030504040204" pitchFamily="34" charset="0"/>
              </a:rPr>
              <a:t>QALY debate is ongoing – not yet including wellbeing</a:t>
            </a:r>
          </a:p>
        </p:txBody>
      </p:sp>
      <p:sp>
        <p:nvSpPr>
          <p:cNvPr id="9" name="Speech Bubble: Rectangle 8"/>
          <p:cNvSpPr/>
          <p:nvPr/>
        </p:nvSpPr>
        <p:spPr>
          <a:xfrm>
            <a:off x="6239639" y="1207698"/>
            <a:ext cx="1892195" cy="1298842"/>
          </a:xfrm>
          <a:prstGeom prst="wedgeRectCallout">
            <a:avLst>
              <a:gd name="adj1" fmla="val -83631"/>
              <a:gd name="adj2" fmla="val 49993"/>
            </a:avLst>
          </a:prstGeom>
          <a:blipFill dpi="0" rotWithShape="1">
            <a:blip r:embed="rId3">
              <a:alphaModFix amt="20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10" name="Speech Bubble: Rectangle 9"/>
          <p:cNvSpPr/>
          <p:nvPr/>
        </p:nvSpPr>
        <p:spPr>
          <a:xfrm>
            <a:off x="5791200" y="4671062"/>
            <a:ext cx="2167525" cy="1693355"/>
          </a:xfrm>
          <a:prstGeom prst="wedgeRectCallout">
            <a:avLst>
              <a:gd name="adj1" fmla="val -54212"/>
              <a:gd name="adj2" fmla="val -88261"/>
            </a:avLst>
          </a:prstGeom>
          <a:blipFill dpi="0" rotWithShape="1">
            <a:blip r:embed="rId3">
              <a:alphaModFix amt="20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11" name="Speech Bubble: Rectangle 10"/>
          <p:cNvSpPr/>
          <p:nvPr/>
        </p:nvSpPr>
        <p:spPr>
          <a:xfrm>
            <a:off x="543347" y="1327073"/>
            <a:ext cx="2105891" cy="1434886"/>
          </a:xfrm>
          <a:prstGeom prst="wedgeRectCallout">
            <a:avLst>
              <a:gd name="adj1" fmla="val 88200"/>
              <a:gd name="adj2" fmla="val 44939"/>
            </a:avLst>
          </a:prstGeom>
          <a:blipFill dpi="0" rotWithShape="1">
            <a:blip r:embed="rId3">
              <a:alphaModFix amt="20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39284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477067"/>
            <a:ext cx="9144001" cy="3048823"/>
          </a:xfrm>
        </p:spPr>
        <p:txBody>
          <a:bodyPr>
            <a:normAutofit/>
          </a:bodyPr>
          <a:lstStyle/>
          <a:p>
            <a:pPr marL="444500"/>
            <a:r>
              <a:rPr lang="en-GB" sz="2600" b="1" dirty="0"/>
              <a:t>Some examples from Happy Museum and other Social Value work </a:t>
            </a:r>
          </a:p>
        </p:txBody>
      </p:sp>
      <p:sp>
        <p:nvSpPr>
          <p:cNvPr id="4" name="TextBox 3"/>
          <p:cNvSpPr txBox="1"/>
          <p:nvPr/>
        </p:nvSpPr>
        <p:spPr>
          <a:xfrm>
            <a:off x="3377301" y="6434790"/>
            <a:ext cx="5405480" cy="523220"/>
          </a:xfrm>
          <a:prstGeom prst="rect">
            <a:avLst/>
          </a:prstGeom>
          <a:noFill/>
        </p:spPr>
        <p:txBody>
          <a:bodyPr wrap="square" rtlCol="0">
            <a:spAutoFit/>
          </a:bodyPr>
          <a:lstStyle/>
          <a:p>
            <a:pPr algn="r"/>
            <a:r>
              <a:rPr lang="en-GB" sz="900" dirty="0"/>
              <a:t>A party in crisis: Can Labour connect with its heartlands. Observer 12Feb17</a:t>
            </a:r>
          </a:p>
          <a:p>
            <a:endParaRPr lang="en-GB" dirty="0"/>
          </a:p>
        </p:txBody>
      </p:sp>
    </p:spTree>
    <p:extLst>
      <p:ext uri="{BB962C8B-B14F-4D97-AF65-F5344CB8AC3E}">
        <p14:creationId xmlns:p14="http://schemas.microsoft.com/office/powerpoint/2010/main" val="3365933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477067"/>
            <a:ext cx="2800351" cy="2018484"/>
          </a:xfrm>
        </p:spPr>
        <p:txBody>
          <a:bodyPr>
            <a:normAutofit/>
          </a:bodyPr>
          <a:lstStyle/>
          <a:p>
            <a:pPr marL="444500"/>
            <a:r>
              <a:rPr lang="en-GB" sz="2600" b="1" dirty="0"/>
              <a:t>Embedded evaluation</a:t>
            </a:r>
          </a:p>
        </p:txBody>
      </p:sp>
      <p:pic>
        <p:nvPicPr>
          <p:cNvPr id="7" name="Content Placeholder 6"/>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8981" t="-105" r="26509" b="89"/>
          <a:stretch/>
        </p:blipFill>
        <p:spPr>
          <a:xfrm>
            <a:off x="3847250" y="613094"/>
            <a:ext cx="4745434" cy="5711506"/>
          </a:xfrm>
          <a:prstGeom prst="rect">
            <a:avLst/>
          </a:prstGeom>
        </p:spPr>
      </p:pic>
    </p:spTree>
    <p:extLst>
      <p:ext uri="{BB962C8B-B14F-4D97-AF65-F5344CB8AC3E}">
        <p14:creationId xmlns:p14="http://schemas.microsoft.com/office/powerpoint/2010/main" val="955418561"/>
      </p:ext>
    </p:extLst>
  </p:cSld>
  <p:clrMapOvr>
    <a:masterClrMapping/>
  </p:clrMapOvr>
</p:sld>
</file>

<file path=ppt/theme/theme1.xml><?xml version="1.0" encoding="utf-8"?>
<a:theme xmlns:a="http://schemas.openxmlformats.org/drawingml/2006/main" name="MBAssocs template">
  <a:themeElements>
    <a:clrScheme name="MB Assocs">
      <a:dk1>
        <a:sysClr val="windowText" lastClr="000000"/>
      </a:dk1>
      <a:lt1>
        <a:sysClr val="window" lastClr="FFFFFF"/>
      </a:lt1>
      <a:dk2>
        <a:srgbClr val="5AA2AE"/>
      </a:dk2>
      <a:lt2>
        <a:srgbClr val="FFC000"/>
      </a:lt2>
      <a:accent1>
        <a:srgbClr val="213A8E"/>
      </a:accent1>
      <a:accent2>
        <a:srgbClr val="00B0F0"/>
      </a:accent2>
      <a:accent3>
        <a:srgbClr val="FF6600"/>
      </a:accent3>
      <a:accent4>
        <a:srgbClr val="6BD038"/>
      </a:accent4>
      <a:accent5>
        <a:srgbClr val="DE006F"/>
      </a:accent5>
      <a:accent6>
        <a:srgbClr val="DDD9C3"/>
      </a:accent6>
      <a:hlink>
        <a:srgbClr val="213A8E"/>
      </a:hlink>
      <a:folHlink>
        <a:srgbClr val="213A8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MBAssocs template</Template>
  <TotalTime>6193</TotalTime>
  <Words>451</Words>
  <Application>Microsoft Office PowerPoint</Application>
  <PresentationFormat>On-screen Show (4:3)</PresentationFormat>
  <Paragraphs>129</Paragraphs>
  <Slides>19</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Arial Black</vt:lpstr>
      <vt:lpstr>Calibri</vt:lpstr>
      <vt:lpstr>Verdana</vt:lpstr>
      <vt:lpstr>MBAssocs template</vt:lpstr>
      <vt:lpstr>Good enough?  March 2017</vt:lpstr>
      <vt:lpstr>The dark art of Social Value is just a matter of talking about society around us </vt:lpstr>
      <vt:lpstr>It can help us be more analytical about ‘culture’</vt:lpstr>
      <vt:lpstr>And as important, help with  shared decisions</vt:lpstr>
      <vt:lpstr>Social value work has to be  good enough, robust enough  and creative enough…  …but also good enough,  proportionate and manageable</vt:lpstr>
      <vt:lpstr>Mandy’s theory about evaluation –  no-one feels good enough</vt:lpstr>
      <vt:lpstr>But it’s all a trade-off</vt:lpstr>
      <vt:lpstr>Some examples from Happy Museum and other Social Value work </vt:lpstr>
      <vt:lpstr>Embedded evaluation</vt:lpstr>
      <vt:lpstr>Observation at Suffolk Artlink</vt:lpstr>
      <vt:lpstr>Even everyday care improved </vt:lpstr>
      <vt:lpstr>PowerPoint Presentation</vt:lpstr>
      <vt:lpstr>PowerPoint Presentation</vt:lpstr>
      <vt:lpstr>Your own LIFE</vt:lpstr>
      <vt:lpstr>PowerPoint Presentation</vt:lpstr>
      <vt:lpstr>PowerPoint Presentation</vt:lpstr>
      <vt:lpstr>For visitor services, the focus is on communities, at ‘population level’</vt:lpstr>
      <vt:lpstr>A Story of Change: Who, How, What, Why?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SROI</dc:title>
  <dc:creator>Mandy Barnett</dc:creator>
  <cp:lastModifiedBy>Mandy Barnett</cp:lastModifiedBy>
  <cp:revision>181</cp:revision>
  <cp:lastPrinted>2016-09-16T04:39:26Z</cp:lastPrinted>
  <dcterms:created xsi:type="dcterms:W3CDTF">2011-10-19T05:31:45Z</dcterms:created>
  <dcterms:modified xsi:type="dcterms:W3CDTF">2017-03-16T16:40:05Z</dcterms:modified>
</cp:coreProperties>
</file>