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1.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8" r:id="rId1"/>
  </p:sldMasterIdLst>
  <p:notesMasterIdLst>
    <p:notesMasterId r:id="rId36"/>
  </p:notesMasterIdLst>
  <p:handoutMasterIdLst>
    <p:handoutMasterId r:id="rId37"/>
  </p:handoutMasterIdLst>
  <p:sldIdLst>
    <p:sldId id="432" r:id="rId2"/>
    <p:sldId id="513" r:id="rId3"/>
    <p:sldId id="520" r:id="rId4"/>
    <p:sldId id="521" r:id="rId5"/>
    <p:sldId id="522" r:id="rId6"/>
    <p:sldId id="518" r:id="rId7"/>
    <p:sldId id="523" r:id="rId8"/>
    <p:sldId id="474" r:id="rId9"/>
    <p:sldId id="526" r:id="rId10"/>
    <p:sldId id="491" r:id="rId11"/>
    <p:sldId id="492" r:id="rId12"/>
    <p:sldId id="515" r:id="rId13"/>
    <p:sldId id="509" r:id="rId14"/>
    <p:sldId id="475" r:id="rId15"/>
    <p:sldId id="516" r:id="rId16"/>
    <p:sldId id="517" r:id="rId17"/>
    <p:sldId id="524" r:id="rId18"/>
    <p:sldId id="528" r:id="rId19"/>
    <p:sldId id="529" r:id="rId20"/>
    <p:sldId id="531" r:id="rId21"/>
    <p:sldId id="533" r:id="rId22"/>
    <p:sldId id="534" r:id="rId23"/>
    <p:sldId id="519" r:id="rId24"/>
    <p:sldId id="536" r:id="rId25"/>
    <p:sldId id="537" r:id="rId26"/>
    <p:sldId id="538" r:id="rId27"/>
    <p:sldId id="539" r:id="rId28"/>
    <p:sldId id="541" r:id="rId29"/>
    <p:sldId id="540" r:id="rId30"/>
    <p:sldId id="548" r:id="rId31"/>
    <p:sldId id="544" r:id="rId32"/>
    <p:sldId id="546" r:id="rId33"/>
    <p:sldId id="547" r:id="rId34"/>
    <p:sldId id="487"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95B367"/>
    <a:srgbClr val="56A9BD"/>
    <a:srgbClr val="A4C67D"/>
    <a:srgbClr val="4FABA7"/>
    <a:srgbClr val="8C4BCC"/>
    <a:srgbClr val="88AA72"/>
    <a:srgbClr val="69DED9"/>
    <a:srgbClr val="D03C4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835" autoAdjust="0"/>
  </p:normalViewPr>
  <p:slideViewPr>
    <p:cSldViewPr snapToGrid="0" snapToObjects="1">
      <p:cViewPr varScale="1">
        <p:scale>
          <a:sx n="69" d="100"/>
          <a:sy n="69" d="100"/>
        </p:scale>
        <p:origin x="159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6" d="100"/>
        <a:sy n="106" d="100"/>
      </p:scale>
      <p:origin x="0" y="10688"/>
    </p:cViewPr>
  </p:sorterViewPr>
  <p:notesViewPr>
    <p:cSldViewPr snapToGrid="0" snapToObjects="1">
      <p:cViewPr varScale="1">
        <p:scale>
          <a:sx n="66" d="100"/>
          <a:sy n="66" d="100"/>
        </p:scale>
        <p:origin x="-2824"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962205150288"/>
          <c:y val="4.85813515074651E-2"/>
          <c:w val="0.65329261407068195"/>
          <c:h val="0.90283729698506998"/>
        </c:manualLayout>
      </c:layout>
      <c:barChart>
        <c:barDir val="col"/>
        <c:grouping val="stacked"/>
        <c:varyColors val="0"/>
        <c:ser>
          <c:idx val="0"/>
          <c:order val="0"/>
          <c:tx>
            <c:strRef>
              <c:f>Sheet1!$B$1</c:f>
              <c:strCache>
                <c:ptCount val="1"/>
                <c:pt idx="0">
                  <c:v>Column1</c:v>
                </c:pt>
              </c:strCache>
            </c:strRef>
          </c:tx>
          <c:spPr>
            <a:solidFill>
              <a:schemeClr val="accent1"/>
            </a:solidFill>
          </c:spPr>
          <c:invertIfNegative val="0"/>
          <c:dLbls>
            <c:spPr>
              <a:noFill/>
              <a:ln>
                <a:noFill/>
              </a:ln>
              <a:effectLst/>
            </c:spPr>
            <c:txPr>
              <a:bodyPr/>
              <a:lstStyle/>
              <a:p>
                <a:pPr>
                  <a:defRPr sz="1399"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c:f>
              <c:numCache>
                <c:formatCode>General</c:formatCode>
                <c:ptCount val="1"/>
              </c:numCache>
            </c:numRef>
          </c:cat>
          <c:val>
            <c:numRef>
              <c:f>Sheet1!$B$2</c:f>
              <c:numCache>
                <c:formatCode>General</c:formatCode>
                <c:ptCount val="1"/>
                <c:pt idx="0">
                  <c:v>11</c:v>
                </c:pt>
              </c:numCache>
            </c:numRef>
          </c:val>
        </c:ser>
        <c:ser>
          <c:idx val="1"/>
          <c:order val="1"/>
          <c:tx>
            <c:strRef>
              <c:f>Sheet1!$C$1</c:f>
              <c:strCache>
                <c:ptCount val="1"/>
                <c:pt idx="0">
                  <c:v>Column2</c:v>
                </c:pt>
              </c:strCache>
            </c:strRef>
          </c:tx>
          <c:spPr>
            <a:solidFill>
              <a:schemeClr val="accent2"/>
            </a:solidFill>
          </c:spPr>
          <c:invertIfNegative val="0"/>
          <c:dLbls>
            <c:spPr>
              <a:noFill/>
              <a:ln>
                <a:noFill/>
              </a:ln>
              <a:effectLst/>
            </c:spPr>
            <c:txPr>
              <a:bodyPr/>
              <a:lstStyle/>
              <a:p>
                <a:pPr>
                  <a:defRPr sz="1399"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c:f>
              <c:numCache>
                <c:formatCode>General</c:formatCode>
                <c:ptCount val="1"/>
              </c:numCache>
            </c:numRef>
          </c:cat>
          <c:val>
            <c:numRef>
              <c:f>Sheet1!$C$2</c:f>
              <c:numCache>
                <c:formatCode>General</c:formatCode>
                <c:ptCount val="1"/>
                <c:pt idx="0">
                  <c:v>13</c:v>
                </c:pt>
              </c:numCache>
            </c:numRef>
          </c:val>
        </c:ser>
        <c:ser>
          <c:idx val="2"/>
          <c:order val="2"/>
          <c:tx>
            <c:strRef>
              <c:f>Sheet1!$D$1</c:f>
              <c:strCache>
                <c:ptCount val="1"/>
                <c:pt idx="0">
                  <c:v>Column3</c:v>
                </c:pt>
              </c:strCache>
            </c:strRef>
          </c:tx>
          <c:spPr>
            <a:solidFill>
              <a:srgbClr val="99CC00"/>
            </a:solidFill>
          </c:spPr>
          <c:invertIfNegative val="0"/>
          <c:dLbls>
            <c:spPr>
              <a:noFill/>
              <a:ln>
                <a:noFill/>
              </a:ln>
              <a:effectLst/>
            </c:spPr>
            <c:txPr>
              <a:bodyPr/>
              <a:lstStyle/>
              <a:p>
                <a:pPr>
                  <a:defRPr sz="1399"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c:f>
              <c:numCache>
                <c:formatCode>General</c:formatCode>
                <c:ptCount val="1"/>
              </c:numCache>
            </c:numRef>
          </c:cat>
          <c:val>
            <c:numRef>
              <c:f>Sheet1!$D$2</c:f>
              <c:numCache>
                <c:formatCode>General</c:formatCode>
                <c:ptCount val="1"/>
                <c:pt idx="0">
                  <c:v>17</c:v>
                </c:pt>
              </c:numCache>
            </c:numRef>
          </c:val>
        </c:ser>
        <c:ser>
          <c:idx val="3"/>
          <c:order val="3"/>
          <c:tx>
            <c:strRef>
              <c:f>Sheet1!$E$1</c:f>
              <c:strCache>
                <c:ptCount val="1"/>
                <c:pt idx="0">
                  <c:v>Column4</c:v>
                </c:pt>
              </c:strCache>
            </c:strRef>
          </c:tx>
          <c:spPr>
            <a:solidFill>
              <a:schemeClr val="accent6">
                <a:lumMod val="75000"/>
              </a:schemeClr>
            </a:solidFill>
          </c:spPr>
          <c:invertIfNegative val="0"/>
          <c:dLbls>
            <c:spPr>
              <a:noFill/>
              <a:ln>
                <a:noFill/>
              </a:ln>
              <a:effectLst/>
            </c:spPr>
            <c:txPr>
              <a:bodyPr/>
              <a:lstStyle/>
              <a:p>
                <a:pPr>
                  <a:defRPr sz="1399"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c:f>
              <c:numCache>
                <c:formatCode>General</c:formatCode>
                <c:ptCount val="1"/>
              </c:numCache>
            </c:numRef>
          </c:cat>
          <c:val>
            <c:numRef>
              <c:f>Sheet1!$E$2</c:f>
              <c:numCache>
                <c:formatCode>General</c:formatCode>
                <c:ptCount val="1"/>
                <c:pt idx="0">
                  <c:v>17</c:v>
                </c:pt>
              </c:numCache>
            </c:numRef>
          </c:val>
        </c:ser>
        <c:ser>
          <c:idx val="4"/>
          <c:order val="4"/>
          <c:tx>
            <c:strRef>
              <c:f>Sheet1!$F$1</c:f>
              <c:strCache>
                <c:ptCount val="1"/>
                <c:pt idx="0">
                  <c:v>Column5</c:v>
                </c:pt>
              </c:strCache>
            </c:strRef>
          </c:tx>
          <c:spPr>
            <a:solidFill>
              <a:srgbClr val="CC99FF"/>
            </a:solidFill>
          </c:spPr>
          <c:invertIfNegative val="0"/>
          <c:dLbls>
            <c:spPr>
              <a:noFill/>
              <a:ln>
                <a:noFill/>
              </a:ln>
              <a:effectLst/>
            </c:spPr>
            <c:txPr>
              <a:bodyPr/>
              <a:lstStyle/>
              <a:p>
                <a:pPr>
                  <a:defRPr sz="1399"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c:f>
              <c:numCache>
                <c:formatCode>General</c:formatCode>
                <c:ptCount val="1"/>
              </c:numCache>
            </c:numRef>
          </c:cat>
          <c:val>
            <c:numRef>
              <c:f>Sheet1!$F$2</c:f>
              <c:numCache>
                <c:formatCode>General</c:formatCode>
                <c:ptCount val="1"/>
                <c:pt idx="0">
                  <c:v>19</c:v>
                </c:pt>
              </c:numCache>
            </c:numRef>
          </c:val>
        </c:ser>
        <c:ser>
          <c:idx val="5"/>
          <c:order val="5"/>
          <c:tx>
            <c:strRef>
              <c:f>Sheet1!$G$1</c:f>
              <c:strCache>
                <c:ptCount val="1"/>
                <c:pt idx="0">
                  <c:v>Column6</c:v>
                </c:pt>
              </c:strCache>
            </c:strRef>
          </c:tx>
          <c:spPr>
            <a:solidFill>
              <a:srgbClr val="99CCFF"/>
            </a:solidFill>
          </c:spPr>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c:f>
              <c:numCache>
                <c:formatCode>General</c:formatCode>
                <c:ptCount val="1"/>
              </c:numCache>
            </c:numRef>
          </c:cat>
          <c:val>
            <c:numRef>
              <c:f>Sheet1!$G$2</c:f>
              <c:numCache>
                <c:formatCode>General</c:formatCode>
                <c:ptCount val="1"/>
                <c:pt idx="0">
                  <c:v>20</c:v>
                </c:pt>
              </c:numCache>
            </c:numRef>
          </c:val>
        </c:ser>
        <c:dLbls>
          <c:showLegendKey val="0"/>
          <c:showVal val="0"/>
          <c:showCatName val="0"/>
          <c:showSerName val="0"/>
          <c:showPercent val="0"/>
          <c:showBubbleSize val="0"/>
        </c:dLbls>
        <c:gapWidth val="88"/>
        <c:overlap val="100"/>
        <c:axId val="227587104"/>
        <c:axId val="227587496"/>
      </c:barChart>
      <c:catAx>
        <c:axId val="227587104"/>
        <c:scaling>
          <c:orientation val="minMax"/>
        </c:scaling>
        <c:delete val="1"/>
        <c:axPos val="b"/>
        <c:numFmt formatCode="General" sourceLinked="1"/>
        <c:majorTickMark val="out"/>
        <c:minorTickMark val="none"/>
        <c:tickLblPos val="none"/>
        <c:crossAx val="227587496"/>
        <c:crosses val="autoZero"/>
        <c:auto val="1"/>
        <c:lblAlgn val="ctr"/>
        <c:lblOffset val="100"/>
        <c:noMultiLvlLbl val="0"/>
      </c:catAx>
      <c:valAx>
        <c:axId val="227587496"/>
        <c:scaling>
          <c:orientation val="minMax"/>
          <c:max val="100"/>
          <c:min val="0"/>
        </c:scaling>
        <c:delete val="1"/>
        <c:axPos val="l"/>
        <c:numFmt formatCode="General" sourceLinked="1"/>
        <c:majorTickMark val="out"/>
        <c:minorTickMark val="none"/>
        <c:tickLblPos val="none"/>
        <c:crossAx val="227587104"/>
        <c:crosses val="autoZero"/>
        <c:crossBetween val="between"/>
      </c:valAx>
      <c:spPr>
        <a:noFill/>
        <a:ln w="25389">
          <a:noFill/>
        </a:ln>
      </c:spPr>
    </c:plotArea>
    <c:plotVisOnly val="1"/>
    <c:dispBlanksAs val="gap"/>
    <c:showDLblsOverMax val="0"/>
  </c:chart>
  <c:txPr>
    <a:bodyPr/>
    <a:lstStyle/>
    <a:p>
      <a:pPr>
        <a:defRPr sz="1799"/>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962205150288"/>
          <c:y val="4.85813515074651E-2"/>
          <c:w val="0.65329261407068195"/>
          <c:h val="0.90283729698506998"/>
        </c:manualLayout>
      </c:layout>
      <c:barChart>
        <c:barDir val="col"/>
        <c:grouping val="stacked"/>
        <c:varyColors val="0"/>
        <c:ser>
          <c:idx val="0"/>
          <c:order val="0"/>
          <c:tx>
            <c:strRef>
              <c:f>Sheet1!$B$1</c:f>
              <c:strCache>
                <c:ptCount val="1"/>
                <c:pt idx="0">
                  <c:v>Column1</c:v>
                </c:pt>
              </c:strCache>
            </c:strRef>
          </c:tx>
          <c:spPr>
            <a:solidFill>
              <a:schemeClr val="accent1"/>
            </a:solidFill>
          </c:spPr>
          <c:invertIfNegative val="0"/>
          <c:dLbls>
            <c:spPr>
              <a:noFill/>
              <a:ln>
                <a:noFill/>
              </a:ln>
              <a:effectLst/>
            </c:spPr>
            <c:txPr>
              <a:bodyPr/>
              <a:lstStyle/>
              <a:p>
                <a:pPr>
                  <a:defRPr sz="1399"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2"/>
              </c:numCache>
            </c:numRef>
          </c:cat>
          <c:val>
            <c:numRef>
              <c:f>Sheet1!$B$2:$B$3</c:f>
              <c:numCache>
                <c:formatCode>General</c:formatCode>
                <c:ptCount val="2"/>
                <c:pt idx="0">
                  <c:v>7</c:v>
                </c:pt>
                <c:pt idx="1">
                  <c:v>18</c:v>
                </c:pt>
              </c:numCache>
            </c:numRef>
          </c:val>
        </c:ser>
        <c:ser>
          <c:idx val="1"/>
          <c:order val="1"/>
          <c:tx>
            <c:strRef>
              <c:f>Sheet1!$C$1</c:f>
              <c:strCache>
                <c:ptCount val="1"/>
                <c:pt idx="0">
                  <c:v>Column2</c:v>
                </c:pt>
              </c:strCache>
            </c:strRef>
          </c:tx>
          <c:spPr>
            <a:solidFill>
              <a:schemeClr val="accent2"/>
            </a:solidFill>
          </c:spPr>
          <c:invertIfNegative val="0"/>
          <c:dLbls>
            <c:spPr>
              <a:noFill/>
              <a:ln>
                <a:noFill/>
              </a:ln>
              <a:effectLst/>
            </c:spPr>
            <c:txPr>
              <a:bodyPr/>
              <a:lstStyle/>
              <a:p>
                <a:pPr>
                  <a:defRPr sz="1399"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2"/>
              </c:numCache>
            </c:numRef>
          </c:cat>
          <c:val>
            <c:numRef>
              <c:f>Sheet1!$C$2:$C$3</c:f>
              <c:numCache>
                <c:formatCode>General</c:formatCode>
                <c:ptCount val="2"/>
                <c:pt idx="0">
                  <c:v>18</c:v>
                </c:pt>
                <c:pt idx="1">
                  <c:v>6</c:v>
                </c:pt>
              </c:numCache>
            </c:numRef>
          </c:val>
        </c:ser>
        <c:ser>
          <c:idx val="2"/>
          <c:order val="2"/>
          <c:tx>
            <c:strRef>
              <c:f>Sheet1!$D$1</c:f>
              <c:strCache>
                <c:ptCount val="1"/>
                <c:pt idx="0">
                  <c:v>Column3</c:v>
                </c:pt>
              </c:strCache>
            </c:strRef>
          </c:tx>
          <c:spPr>
            <a:solidFill>
              <a:srgbClr val="99CC00"/>
            </a:solidFill>
          </c:spPr>
          <c:invertIfNegative val="0"/>
          <c:dLbls>
            <c:spPr>
              <a:noFill/>
              <a:ln>
                <a:noFill/>
              </a:ln>
              <a:effectLst/>
            </c:spPr>
            <c:txPr>
              <a:bodyPr/>
              <a:lstStyle/>
              <a:p>
                <a:pPr>
                  <a:defRPr sz="1399"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2"/>
              </c:numCache>
            </c:numRef>
          </c:cat>
          <c:val>
            <c:numRef>
              <c:f>Sheet1!$D$2:$D$3</c:f>
              <c:numCache>
                <c:formatCode>General</c:formatCode>
                <c:ptCount val="2"/>
                <c:pt idx="0">
                  <c:v>20</c:v>
                </c:pt>
                <c:pt idx="1">
                  <c:v>11</c:v>
                </c:pt>
              </c:numCache>
            </c:numRef>
          </c:val>
        </c:ser>
        <c:ser>
          <c:idx val="3"/>
          <c:order val="3"/>
          <c:tx>
            <c:strRef>
              <c:f>Sheet1!$E$1</c:f>
              <c:strCache>
                <c:ptCount val="1"/>
                <c:pt idx="0">
                  <c:v>Column4</c:v>
                </c:pt>
              </c:strCache>
            </c:strRef>
          </c:tx>
          <c:spPr>
            <a:solidFill>
              <a:schemeClr val="accent6">
                <a:lumMod val="75000"/>
              </a:schemeClr>
            </a:solidFill>
          </c:spPr>
          <c:invertIfNegative val="0"/>
          <c:dLbls>
            <c:spPr>
              <a:noFill/>
              <a:ln>
                <a:noFill/>
              </a:ln>
              <a:effectLst/>
            </c:spPr>
            <c:txPr>
              <a:bodyPr/>
              <a:lstStyle/>
              <a:p>
                <a:pPr>
                  <a:defRPr sz="1399"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2"/>
              </c:numCache>
            </c:numRef>
          </c:cat>
          <c:val>
            <c:numRef>
              <c:f>Sheet1!$E$2:$E$3</c:f>
              <c:numCache>
                <c:formatCode>General</c:formatCode>
                <c:ptCount val="2"/>
                <c:pt idx="0">
                  <c:v>14</c:v>
                </c:pt>
                <c:pt idx="1">
                  <c:v>24</c:v>
                </c:pt>
              </c:numCache>
            </c:numRef>
          </c:val>
        </c:ser>
        <c:ser>
          <c:idx val="4"/>
          <c:order val="4"/>
          <c:tx>
            <c:strRef>
              <c:f>Sheet1!$F$1</c:f>
              <c:strCache>
                <c:ptCount val="1"/>
                <c:pt idx="0">
                  <c:v>Column5</c:v>
                </c:pt>
              </c:strCache>
            </c:strRef>
          </c:tx>
          <c:spPr>
            <a:solidFill>
              <a:srgbClr val="CC99FF"/>
            </a:solidFill>
          </c:spPr>
          <c:invertIfNegative val="0"/>
          <c:dLbls>
            <c:spPr>
              <a:noFill/>
              <a:ln>
                <a:noFill/>
              </a:ln>
              <a:effectLst/>
            </c:spPr>
            <c:txPr>
              <a:bodyPr/>
              <a:lstStyle/>
              <a:p>
                <a:pPr>
                  <a:defRPr sz="1399"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2"/>
              </c:numCache>
            </c:numRef>
          </c:cat>
          <c:val>
            <c:numRef>
              <c:f>Sheet1!$F$2:$F$3</c:f>
              <c:numCache>
                <c:formatCode>General</c:formatCode>
                <c:ptCount val="2"/>
                <c:pt idx="0">
                  <c:v>22</c:v>
                </c:pt>
                <c:pt idx="1">
                  <c:v>14</c:v>
                </c:pt>
              </c:numCache>
            </c:numRef>
          </c:val>
        </c:ser>
        <c:ser>
          <c:idx val="5"/>
          <c:order val="5"/>
          <c:tx>
            <c:strRef>
              <c:f>Sheet1!$G$1</c:f>
              <c:strCache>
                <c:ptCount val="1"/>
                <c:pt idx="0">
                  <c:v>Column6</c:v>
                </c:pt>
              </c:strCache>
            </c:strRef>
          </c:tx>
          <c:spPr>
            <a:solidFill>
              <a:srgbClr val="99CCFF"/>
            </a:solidFill>
          </c:spPr>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2"/>
              </c:numCache>
            </c:numRef>
          </c:cat>
          <c:val>
            <c:numRef>
              <c:f>Sheet1!$G$2:$G$3</c:f>
              <c:numCache>
                <c:formatCode>General</c:formatCode>
                <c:ptCount val="2"/>
                <c:pt idx="0">
                  <c:v>17</c:v>
                </c:pt>
                <c:pt idx="1">
                  <c:v>25</c:v>
                </c:pt>
              </c:numCache>
            </c:numRef>
          </c:val>
        </c:ser>
        <c:dLbls>
          <c:showLegendKey val="0"/>
          <c:showVal val="0"/>
          <c:showCatName val="0"/>
          <c:showSerName val="0"/>
          <c:showPercent val="0"/>
          <c:showBubbleSize val="0"/>
        </c:dLbls>
        <c:gapWidth val="88"/>
        <c:overlap val="100"/>
        <c:axId val="223579200"/>
        <c:axId val="230533664"/>
      </c:barChart>
      <c:catAx>
        <c:axId val="223579200"/>
        <c:scaling>
          <c:orientation val="minMax"/>
        </c:scaling>
        <c:delete val="1"/>
        <c:axPos val="b"/>
        <c:numFmt formatCode="General" sourceLinked="1"/>
        <c:majorTickMark val="out"/>
        <c:minorTickMark val="none"/>
        <c:tickLblPos val="none"/>
        <c:crossAx val="230533664"/>
        <c:crosses val="autoZero"/>
        <c:auto val="1"/>
        <c:lblAlgn val="ctr"/>
        <c:lblOffset val="100"/>
        <c:noMultiLvlLbl val="0"/>
      </c:catAx>
      <c:valAx>
        <c:axId val="230533664"/>
        <c:scaling>
          <c:orientation val="minMax"/>
          <c:max val="100"/>
          <c:min val="0"/>
        </c:scaling>
        <c:delete val="1"/>
        <c:axPos val="l"/>
        <c:numFmt formatCode="General" sourceLinked="1"/>
        <c:majorTickMark val="out"/>
        <c:minorTickMark val="none"/>
        <c:tickLblPos val="none"/>
        <c:crossAx val="223579200"/>
        <c:crosses val="autoZero"/>
        <c:crossBetween val="between"/>
      </c:valAx>
      <c:spPr>
        <a:noFill/>
        <a:ln w="25389">
          <a:noFill/>
        </a:ln>
      </c:spPr>
    </c:plotArea>
    <c:plotVisOnly val="1"/>
    <c:dispBlanksAs val="gap"/>
    <c:showDLblsOverMax val="0"/>
  </c:chart>
  <c:txPr>
    <a:bodyPr/>
    <a:lstStyle/>
    <a:p>
      <a:pPr>
        <a:defRPr sz="1799"/>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image" Target="../media/image9.jpeg"/><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image" Target="../media/image9.jpeg"/><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DD16F0-4E29-6F45-9543-ECB16770FAF8}" type="doc">
      <dgm:prSet loTypeId="urn:microsoft.com/office/officeart/2005/8/layout/pList1#1" loCatId="" qsTypeId="urn:microsoft.com/office/officeart/2005/8/quickstyle/simple4" qsCatId="simple" csTypeId="urn:microsoft.com/office/officeart/2005/8/colors/accent1_2#1" csCatId="accent1" phldr="1"/>
      <dgm:spPr/>
      <dgm:t>
        <a:bodyPr/>
        <a:lstStyle/>
        <a:p>
          <a:endParaRPr lang="en-US"/>
        </a:p>
      </dgm:t>
    </dgm:pt>
    <dgm:pt modelId="{04F70620-51FC-BA44-A3EF-43431447CC83}">
      <dgm:prSet phldrT="[Text]"/>
      <dgm:spPr/>
      <dgm:t>
        <a:bodyPr/>
        <a:lstStyle/>
        <a:p>
          <a:r>
            <a:rPr lang="en-US" dirty="0" smtClean="0"/>
            <a:t>Amgueddfa Genedlaethol Caerdydd                   National Museum Cardiff</a:t>
          </a:r>
          <a:endParaRPr lang="en-US" dirty="0"/>
        </a:p>
      </dgm:t>
    </dgm:pt>
    <dgm:pt modelId="{09B80D8E-2C5C-FC4C-AA93-6E5F40582E8E}" type="parTrans" cxnId="{80461DBF-3CDF-D641-B931-610ABC258B9D}">
      <dgm:prSet/>
      <dgm:spPr/>
      <dgm:t>
        <a:bodyPr/>
        <a:lstStyle/>
        <a:p>
          <a:endParaRPr lang="en-US"/>
        </a:p>
      </dgm:t>
    </dgm:pt>
    <dgm:pt modelId="{58DBADE7-FCF7-5149-9DB1-63CE8A4EE13F}" type="sibTrans" cxnId="{80461DBF-3CDF-D641-B931-610ABC258B9D}">
      <dgm:prSet/>
      <dgm:spPr/>
      <dgm:t>
        <a:bodyPr/>
        <a:lstStyle/>
        <a:p>
          <a:endParaRPr lang="en-US"/>
        </a:p>
      </dgm:t>
    </dgm:pt>
    <dgm:pt modelId="{6EED9AB4-17E7-534D-B5AE-E5040FD8BE59}">
      <dgm:prSet phldrT="[Text]"/>
      <dgm:spPr/>
      <dgm:t>
        <a:bodyPr/>
        <a:lstStyle/>
        <a:p>
          <a:r>
            <a:rPr lang="en-GB" b="0" dirty="0" smtClean="0"/>
            <a:t>Big Pit Amgueddfa Lofaol Cymru</a:t>
          </a:r>
        </a:p>
        <a:p>
          <a:r>
            <a:rPr lang="en-US" dirty="0" smtClean="0"/>
            <a:t>Big Pit National Coal Museum</a:t>
          </a:r>
          <a:endParaRPr lang="en-US" dirty="0"/>
        </a:p>
      </dgm:t>
    </dgm:pt>
    <dgm:pt modelId="{C7519816-24D0-C64E-B89C-936D6817C638}" type="parTrans" cxnId="{F8C183A7-15AE-A045-A37F-6B592E4AF89C}">
      <dgm:prSet/>
      <dgm:spPr/>
      <dgm:t>
        <a:bodyPr/>
        <a:lstStyle/>
        <a:p>
          <a:endParaRPr lang="en-US"/>
        </a:p>
      </dgm:t>
    </dgm:pt>
    <dgm:pt modelId="{80BAB406-E5B5-4E43-B39F-9A84F5E16727}" type="sibTrans" cxnId="{F8C183A7-15AE-A045-A37F-6B592E4AF89C}">
      <dgm:prSet/>
      <dgm:spPr/>
      <dgm:t>
        <a:bodyPr/>
        <a:lstStyle/>
        <a:p>
          <a:endParaRPr lang="en-US"/>
        </a:p>
      </dgm:t>
    </dgm:pt>
    <dgm:pt modelId="{00F0CC93-CDC9-9F48-8E5B-17D53568EA77}">
      <dgm:prSet phldrT="[Text]"/>
      <dgm:spPr/>
      <dgm:t>
        <a:bodyPr/>
        <a:lstStyle/>
        <a:p>
          <a:r>
            <a:rPr lang="en-GB" dirty="0" smtClean="0"/>
            <a:t>Sain Ffagan Amgueddfa Werin Cymru</a:t>
          </a:r>
          <a:endParaRPr lang="en-US" dirty="0" smtClean="0"/>
        </a:p>
        <a:p>
          <a:r>
            <a:rPr lang="en-US" dirty="0" smtClean="0"/>
            <a:t>St Fagans National History Museum</a:t>
          </a:r>
          <a:endParaRPr lang="en-US" dirty="0"/>
        </a:p>
      </dgm:t>
    </dgm:pt>
    <dgm:pt modelId="{6D8B6140-5F66-8B42-BB76-AAE53B0EAB11}" type="parTrans" cxnId="{56C81E7E-E977-494C-B492-E02B28CF6058}">
      <dgm:prSet/>
      <dgm:spPr/>
      <dgm:t>
        <a:bodyPr/>
        <a:lstStyle/>
        <a:p>
          <a:endParaRPr lang="en-US"/>
        </a:p>
      </dgm:t>
    </dgm:pt>
    <dgm:pt modelId="{A2A68D88-E411-7D4E-B7AF-B209D53AA189}" type="sibTrans" cxnId="{56C81E7E-E977-494C-B492-E02B28CF6058}">
      <dgm:prSet/>
      <dgm:spPr/>
      <dgm:t>
        <a:bodyPr/>
        <a:lstStyle/>
        <a:p>
          <a:endParaRPr lang="en-US"/>
        </a:p>
      </dgm:t>
    </dgm:pt>
    <dgm:pt modelId="{94BF1E54-6BFD-4A4E-9933-87659219D502}">
      <dgm:prSet/>
      <dgm:spPr/>
      <dgm:t>
        <a:bodyPr/>
        <a:lstStyle/>
        <a:p>
          <a:r>
            <a:rPr lang="en-US" dirty="0" smtClean="0"/>
            <a:t>Amgueddfa Wlân Cymru National Wool Museum</a:t>
          </a:r>
          <a:endParaRPr lang="en-US" dirty="0"/>
        </a:p>
      </dgm:t>
    </dgm:pt>
    <dgm:pt modelId="{76C88312-266B-7F4E-BD4F-594D3F21707F}" type="parTrans" cxnId="{D87AC6CD-F88A-044F-A99B-32F0CC99FFA7}">
      <dgm:prSet/>
      <dgm:spPr/>
      <dgm:t>
        <a:bodyPr/>
        <a:lstStyle/>
        <a:p>
          <a:endParaRPr lang="en-US"/>
        </a:p>
      </dgm:t>
    </dgm:pt>
    <dgm:pt modelId="{7AB2E532-26A8-C442-AFD6-BE36D083C6B9}" type="sibTrans" cxnId="{D87AC6CD-F88A-044F-A99B-32F0CC99FFA7}">
      <dgm:prSet/>
      <dgm:spPr/>
      <dgm:t>
        <a:bodyPr/>
        <a:lstStyle/>
        <a:p>
          <a:endParaRPr lang="en-US"/>
        </a:p>
      </dgm:t>
    </dgm:pt>
    <dgm:pt modelId="{70BA86F5-2190-914B-B81B-2429AE78C2F2}">
      <dgm:prSet/>
      <dgm:spPr/>
      <dgm:t>
        <a:bodyPr/>
        <a:lstStyle/>
        <a:p>
          <a:r>
            <a:rPr lang="en-US" dirty="0" smtClean="0"/>
            <a:t>Amgueddfa Lleng Rufeinig Cymru                         National Roman Legion Museum</a:t>
          </a:r>
          <a:endParaRPr lang="en-US" dirty="0"/>
        </a:p>
      </dgm:t>
    </dgm:pt>
    <dgm:pt modelId="{69074100-CB88-1440-B1FA-F6B268A491D1}" type="parTrans" cxnId="{F295F4CC-F22B-F64D-B57F-8F208B7F0E8E}">
      <dgm:prSet/>
      <dgm:spPr/>
      <dgm:t>
        <a:bodyPr/>
        <a:lstStyle/>
        <a:p>
          <a:endParaRPr lang="en-US"/>
        </a:p>
      </dgm:t>
    </dgm:pt>
    <dgm:pt modelId="{69FC2984-FDB0-8341-B5DA-5FF24E0AF2A6}" type="sibTrans" cxnId="{F295F4CC-F22B-F64D-B57F-8F208B7F0E8E}">
      <dgm:prSet/>
      <dgm:spPr/>
      <dgm:t>
        <a:bodyPr/>
        <a:lstStyle/>
        <a:p>
          <a:endParaRPr lang="en-US"/>
        </a:p>
      </dgm:t>
    </dgm:pt>
    <dgm:pt modelId="{60954EE1-6CAB-0143-8F98-AC7436C75FB4}">
      <dgm:prSet/>
      <dgm:spPr/>
      <dgm:t>
        <a:bodyPr/>
        <a:lstStyle/>
        <a:p>
          <a:r>
            <a:rPr lang="en-US" dirty="0" smtClean="0"/>
            <a:t>Amgueddfa Lechi Cymru National Slate Museum</a:t>
          </a:r>
          <a:endParaRPr lang="en-US" dirty="0"/>
        </a:p>
      </dgm:t>
    </dgm:pt>
    <dgm:pt modelId="{92C5A211-5D4E-284F-89AA-5A5D598535CD}" type="parTrans" cxnId="{BE08AB51-0CD6-B241-A581-47F712BEE4B0}">
      <dgm:prSet/>
      <dgm:spPr/>
      <dgm:t>
        <a:bodyPr/>
        <a:lstStyle/>
        <a:p>
          <a:endParaRPr lang="en-US"/>
        </a:p>
      </dgm:t>
    </dgm:pt>
    <dgm:pt modelId="{1C4915E4-C970-D341-A701-42BE20FBF4CE}" type="sibTrans" cxnId="{BE08AB51-0CD6-B241-A581-47F712BEE4B0}">
      <dgm:prSet/>
      <dgm:spPr/>
      <dgm:t>
        <a:bodyPr/>
        <a:lstStyle/>
        <a:p>
          <a:endParaRPr lang="en-US"/>
        </a:p>
      </dgm:t>
    </dgm:pt>
    <dgm:pt modelId="{299B686A-876B-C743-BE82-078D2AD2977A}">
      <dgm:prSet/>
      <dgm:spPr/>
      <dgm:t>
        <a:bodyPr/>
        <a:lstStyle/>
        <a:p>
          <a:r>
            <a:rPr lang="en-US" dirty="0" smtClean="0"/>
            <a:t>Amgueddfa Genedlaethol y Glannau                     National Waterfront Museum</a:t>
          </a:r>
          <a:endParaRPr lang="en-US" dirty="0"/>
        </a:p>
      </dgm:t>
    </dgm:pt>
    <dgm:pt modelId="{59C3B40F-2490-A149-93BA-6EAE72168112}" type="parTrans" cxnId="{C35065EC-B971-FB42-ACCD-38EB5C950764}">
      <dgm:prSet/>
      <dgm:spPr/>
      <dgm:t>
        <a:bodyPr/>
        <a:lstStyle/>
        <a:p>
          <a:endParaRPr lang="en-US"/>
        </a:p>
      </dgm:t>
    </dgm:pt>
    <dgm:pt modelId="{BBAC78E6-A1BC-604F-830C-44F84BFA9280}" type="sibTrans" cxnId="{C35065EC-B971-FB42-ACCD-38EB5C950764}">
      <dgm:prSet/>
      <dgm:spPr/>
      <dgm:t>
        <a:bodyPr/>
        <a:lstStyle/>
        <a:p>
          <a:endParaRPr lang="en-US"/>
        </a:p>
      </dgm:t>
    </dgm:pt>
    <dgm:pt modelId="{DEAC8ADE-25F6-8B40-857A-FC3249FE309A}" type="pres">
      <dgm:prSet presAssocID="{98DD16F0-4E29-6F45-9543-ECB16770FAF8}" presName="Name0" presStyleCnt="0">
        <dgm:presLayoutVars>
          <dgm:dir/>
          <dgm:resizeHandles val="exact"/>
        </dgm:presLayoutVars>
      </dgm:prSet>
      <dgm:spPr/>
      <dgm:t>
        <a:bodyPr/>
        <a:lstStyle/>
        <a:p>
          <a:endParaRPr lang="en-US"/>
        </a:p>
      </dgm:t>
    </dgm:pt>
    <dgm:pt modelId="{572DF68D-3EFF-3F4E-B1D0-6B82346491FB}" type="pres">
      <dgm:prSet presAssocID="{04F70620-51FC-BA44-A3EF-43431447CC83}" presName="compNode" presStyleCnt="0"/>
      <dgm:spPr/>
    </dgm:pt>
    <dgm:pt modelId="{83AA9F18-9E77-AA41-826E-37D1EC3F6197}" type="pres">
      <dgm:prSet presAssocID="{04F70620-51FC-BA44-A3EF-43431447CC83}" presName="pictRect" presStyleLbl="node1" presStyleIdx="0" presStyleCnt="7"/>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t>
        <a:bodyPr/>
        <a:lstStyle/>
        <a:p>
          <a:endParaRPr lang="en-GB"/>
        </a:p>
      </dgm:t>
    </dgm:pt>
    <dgm:pt modelId="{D1A21E5A-33B9-A348-9C71-068B40991736}" type="pres">
      <dgm:prSet presAssocID="{04F70620-51FC-BA44-A3EF-43431447CC83}" presName="textRect" presStyleLbl="revTx" presStyleIdx="0" presStyleCnt="7">
        <dgm:presLayoutVars>
          <dgm:bulletEnabled val="1"/>
        </dgm:presLayoutVars>
      </dgm:prSet>
      <dgm:spPr/>
      <dgm:t>
        <a:bodyPr/>
        <a:lstStyle/>
        <a:p>
          <a:endParaRPr lang="en-US"/>
        </a:p>
      </dgm:t>
    </dgm:pt>
    <dgm:pt modelId="{E8FAD4A0-D01A-F646-A705-65BB92875B3E}" type="pres">
      <dgm:prSet presAssocID="{58DBADE7-FCF7-5149-9DB1-63CE8A4EE13F}" presName="sibTrans" presStyleLbl="sibTrans2D1" presStyleIdx="0" presStyleCnt="0"/>
      <dgm:spPr/>
      <dgm:t>
        <a:bodyPr/>
        <a:lstStyle/>
        <a:p>
          <a:endParaRPr lang="en-US"/>
        </a:p>
      </dgm:t>
    </dgm:pt>
    <dgm:pt modelId="{128A0073-1A17-1D49-B3B4-91B7B68F7D46}" type="pres">
      <dgm:prSet presAssocID="{00F0CC93-CDC9-9F48-8E5B-17D53568EA77}" presName="compNode" presStyleCnt="0"/>
      <dgm:spPr/>
    </dgm:pt>
    <dgm:pt modelId="{D1D60EE0-0E3D-334C-841A-E60B91358009}" type="pres">
      <dgm:prSet presAssocID="{00F0CC93-CDC9-9F48-8E5B-17D53568EA77}" presName="pictRect" presStyleLbl="node1" presStyleIdx="1" presStyleCnt="7"/>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t>
        <a:bodyPr/>
        <a:lstStyle/>
        <a:p>
          <a:endParaRPr lang="en-GB"/>
        </a:p>
      </dgm:t>
    </dgm:pt>
    <dgm:pt modelId="{C3DAFB22-8E64-5646-9F35-0CB5F7D51331}" type="pres">
      <dgm:prSet presAssocID="{00F0CC93-CDC9-9F48-8E5B-17D53568EA77}" presName="textRect" presStyleLbl="revTx" presStyleIdx="1" presStyleCnt="7">
        <dgm:presLayoutVars>
          <dgm:bulletEnabled val="1"/>
        </dgm:presLayoutVars>
      </dgm:prSet>
      <dgm:spPr/>
      <dgm:t>
        <a:bodyPr/>
        <a:lstStyle/>
        <a:p>
          <a:endParaRPr lang="en-US"/>
        </a:p>
      </dgm:t>
    </dgm:pt>
    <dgm:pt modelId="{40D4C6C4-EF8B-3C4B-8E2C-EAEDE335E3DC}" type="pres">
      <dgm:prSet presAssocID="{A2A68D88-E411-7D4E-B7AF-B209D53AA189}" presName="sibTrans" presStyleLbl="sibTrans2D1" presStyleIdx="0" presStyleCnt="0"/>
      <dgm:spPr/>
      <dgm:t>
        <a:bodyPr/>
        <a:lstStyle/>
        <a:p>
          <a:endParaRPr lang="en-US"/>
        </a:p>
      </dgm:t>
    </dgm:pt>
    <dgm:pt modelId="{4BFB299A-1DE0-3B4C-8E6E-A25F95DC4D5C}" type="pres">
      <dgm:prSet presAssocID="{6EED9AB4-17E7-534D-B5AE-E5040FD8BE59}" presName="compNode" presStyleCnt="0"/>
      <dgm:spPr/>
    </dgm:pt>
    <dgm:pt modelId="{6500FD8D-34AB-BA4D-B5E0-DB3B635FB3DB}" type="pres">
      <dgm:prSet presAssocID="{6EED9AB4-17E7-534D-B5AE-E5040FD8BE59}" presName="pictRect" presStyleLbl="node1" presStyleIdx="2" presStyleCnt="7"/>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t>
        <a:bodyPr/>
        <a:lstStyle/>
        <a:p>
          <a:endParaRPr lang="en-GB"/>
        </a:p>
      </dgm:t>
    </dgm:pt>
    <dgm:pt modelId="{FCDB3326-9C47-A542-8336-E3AB51F69F6F}" type="pres">
      <dgm:prSet presAssocID="{6EED9AB4-17E7-534D-B5AE-E5040FD8BE59}" presName="textRect" presStyleLbl="revTx" presStyleIdx="2" presStyleCnt="7">
        <dgm:presLayoutVars>
          <dgm:bulletEnabled val="1"/>
        </dgm:presLayoutVars>
      </dgm:prSet>
      <dgm:spPr/>
      <dgm:t>
        <a:bodyPr/>
        <a:lstStyle/>
        <a:p>
          <a:endParaRPr lang="en-US"/>
        </a:p>
      </dgm:t>
    </dgm:pt>
    <dgm:pt modelId="{6B4FEE4F-44BF-C847-ABA0-D3C978E0703F}" type="pres">
      <dgm:prSet presAssocID="{80BAB406-E5B5-4E43-B39F-9A84F5E16727}" presName="sibTrans" presStyleLbl="sibTrans2D1" presStyleIdx="0" presStyleCnt="0"/>
      <dgm:spPr/>
      <dgm:t>
        <a:bodyPr/>
        <a:lstStyle/>
        <a:p>
          <a:endParaRPr lang="en-US"/>
        </a:p>
      </dgm:t>
    </dgm:pt>
    <dgm:pt modelId="{80F3DF33-CA2A-784B-983D-F5E3ABD90ECB}" type="pres">
      <dgm:prSet presAssocID="{94BF1E54-6BFD-4A4E-9933-87659219D502}" presName="compNode" presStyleCnt="0"/>
      <dgm:spPr/>
    </dgm:pt>
    <dgm:pt modelId="{C2942CAF-7BE4-FC48-BA70-91178341B7CA}" type="pres">
      <dgm:prSet presAssocID="{94BF1E54-6BFD-4A4E-9933-87659219D502}" presName="pictRect" presStyleLbl="node1" presStyleIdx="3" presStyleCnt="7"/>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t>
        <a:bodyPr/>
        <a:lstStyle/>
        <a:p>
          <a:endParaRPr lang="en-GB"/>
        </a:p>
      </dgm:t>
    </dgm:pt>
    <dgm:pt modelId="{E751851A-A977-534E-9BC9-8DC237D6F3FA}" type="pres">
      <dgm:prSet presAssocID="{94BF1E54-6BFD-4A4E-9933-87659219D502}" presName="textRect" presStyleLbl="revTx" presStyleIdx="3" presStyleCnt="7">
        <dgm:presLayoutVars>
          <dgm:bulletEnabled val="1"/>
        </dgm:presLayoutVars>
      </dgm:prSet>
      <dgm:spPr/>
      <dgm:t>
        <a:bodyPr/>
        <a:lstStyle/>
        <a:p>
          <a:endParaRPr lang="en-US"/>
        </a:p>
      </dgm:t>
    </dgm:pt>
    <dgm:pt modelId="{29173951-7CDC-B642-9FAB-2694518DFA2C}" type="pres">
      <dgm:prSet presAssocID="{7AB2E532-26A8-C442-AFD6-BE36D083C6B9}" presName="sibTrans" presStyleLbl="sibTrans2D1" presStyleIdx="0" presStyleCnt="0"/>
      <dgm:spPr/>
      <dgm:t>
        <a:bodyPr/>
        <a:lstStyle/>
        <a:p>
          <a:endParaRPr lang="en-US"/>
        </a:p>
      </dgm:t>
    </dgm:pt>
    <dgm:pt modelId="{A95D14BA-FC24-B840-8C23-D291FB2DA369}" type="pres">
      <dgm:prSet presAssocID="{70BA86F5-2190-914B-B81B-2429AE78C2F2}" presName="compNode" presStyleCnt="0"/>
      <dgm:spPr/>
    </dgm:pt>
    <dgm:pt modelId="{3E647B93-B2A4-4C40-BF41-E4A2785497B6}" type="pres">
      <dgm:prSet presAssocID="{70BA86F5-2190-914B-B81B-2429AE78C2F2}" presName="pictRect" presStyleLbl="node1" presStyleIdx="4" presStyleCnt="7" custLinFactNeighborX="-54237" custLinFactNeighborY="-154"/>
      <dgm:spPr>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dgm:spPr>
      <dgm:t>
        <a:bodyPr/>
        <a:lstStyle/>
        <a:p>
          <a:endParaRPr lang="en-GB"/>
        </a:p>
      </dgm:t>
    </dgm:pt>
    <dgm:pt modelId="{00909917-72A9-394C-8E92-56964ECAE1F4}" type="pres">
      <dgm:prSet presAssocID="{70BA86F5-2190-914B-B81B-2429AE78C2F2}" presName="textRect" presStyleLbl="revTx" presStyleIdx="4" presStyleCnt="7" custLinFactNeighborX="-47594" custLinFactNeighborY="-35">
        <dgm:presLayoutVars>
          <dgm:bulletEnabled val="1"/>
        </dgm:presLayoutVars>
      </dgm:prSet>
      <dgm:spPr/>
      <dgm:t>
        <a:bodyPr/>
        <a:lstStyle/>
        <a:p>
          <a:endParaRPr lang="en-US"/>
        </a:p>
      </dgm:t>
    </dgm:pt>
    <dgm:pt modelId="{48F7522D-CDE5-C84C-9CED-0AD8D4928E35}" type="pres">
      <dgm:prSet presAssocID="{69FC2984-FDB0-8341-B5DA-5FF24E0AF2A6}" presName="sibTrans" presStyleLbl="sibTrans2D1" presStyleIdx="0" presStyleCnt="0"/>
      <dgm:spPr/>
      <dgm:t>
        <a:bodyPr/>
        <a:lstStyle/>
        <a:p>
          <a:endParaRPr lang="en-US"/>
        </a:p>
      </dgm:t>
    </dgm:pt>
    <dgm:pt modelId="{A164B8DC-8F05-CF4F-A7EF-F06F0C4507F3}" type="pres">
      <dgm:prSet presAssocID="{60954EE1-6CAB-0143-8F98-AC7436C75FB4}" presName="compNode" presStyleCnt="0"/>
      <dgm:spPr/>
    </dgm:pt>
    <dgm:pt modelId="{D2ADA61A-B6C5-4D4B-8F66-100F430C6CAF}" type="pres">
      <dgm:prSet presAssocID="{60954EE1-6CAB-0143-8F98-AC7436C75FB4}" presName="pictRect" presStyleLbl="node1" presStyleIdx="5" presStyleCnt="7" custLinFactNeighborX="-55305" custLinFactNeighborY="-154"/>
      <dgm:spPr>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dgm:spPr>
      <dgm:t>
        <a:bodyPr/>
        <a:lstStyle/>
        <a:p>
          <a:endParaRPr lang="en-GB"/>
        </a:p>
      </dgm:t>
    </dgm:pt>
    <dgm:pt modelId="{47663813-BB7E-8648-8240-7048AF6C79C7}" type="pres">
      <dgm:prSet presAssocID="{60954EE1-6CAB-0143-8F98-AC7436C75FB4}" presName="textRect" presStyleLbl="revTx" presStyleIdx="5" presStyleCnt="7" custLinFactNeighborX="-55305" custLinFactNeighborY="-35">
        <dgm:presLayoutVars>
          <dgm:bulletEnabled val="1"/>
        </dgm:presLayoutVars>
      </dgm:prSet>
      <dgm:spPr/>
      <dgm:t>
        <a:bodyPr/>
        <a:lstStyle/>
        <a:p>
          <a:endParaRPr lang="en-US"/>
        </a:p>
      </dgm:t>
    </dgm:pt>
    <dgm:pt modelId="{AE365B20-A9A3-C347-A013-8F5179419A0A}" type="pres">
      <dgm:prSet presAssocID="{1C4915E4-C970-D341-A701-42BE20FBF4CE}" presName="sibTrans" presStyleLbl="sibTrans2D1" presStyleIdx="0" presStyleCnt="0"/>
      <dgm:spPr/>
      <dgm:t>
        <a:bodyPr/>
        <a:lstStyle/>
        <a:p>
          <a:endParaRPr lang="en-US"/>
        </a:p>
      </dgm:t>
    </dgm:pt>
    <dgm:pt modelId="{A1EC1195-E602-344D-B329-181C736D21DA}" type="pres">
      <dgm:prSet presAssocID="{299B686A-876B-C743-BE82-078D2AD2977A}" presName="compNode" presStyleCnt="0"/>
      <dgm:spPr/>
    </dgm:pt>
    <dgm:pt modelId="{F00807C9-E9E2-3345-9489-FE9A4C8D0044}" type="pres">
      <dgm:prSet presAssocID="{299B686A-876B-C743-BE82-078D2AD2977A}" presName="pictRect" presStyleLbl="node1" presStyleIdx="6" presStyleCnt="7" custLinFactNeighborX="-56373" custLinFactNeighborY="-154"/>
      <dgm:spPr>
        <a:blipFill>
          <a:blip xmlns:r="http://schemas.openxmlformats.org/officeDocument/2006/relationships" r:embed="rId7" cstate="screen">
            <a:extLst>
              <a:ext uri="{28A0092B-C50C-407E-A947-70E740481C1C}">
                <a14:useLocalDpi xmlns:a14="http://schemas.microsoft.com/office/drawing/2010/main"/>
              </a:ext>
            </a:extLst>
          </a:blip>
          <a:srcRect/>
          <a:stretch>
            <a:fillRect/>
          </a:stretch>
        </a:blipFill>
      </dgm:spPr>
      <dgm:t>
        <a:bodyPr/>
        <a:lstStyle/>
        <a:p>
          <a:endParaRPr lang="en-GB"/>
        </a:p>
      </dgm:t>
    </dgm:pt>
    <dgm:pt modelId="{1DC33DB7-1BE4-DD41-A4A1-068DFD60E876}" type="pres">
      <dgm:prSet presAssocID="{299B686A-876B-C743-BE82-078D2AD2977A}" presName="textRect" presStyleLbl="revTx" presStyleIdx="6" presStyleCnt="7" custLinFactNeighborX="-56373" custLinFactNeighborY="-35">
        <dgm:presLayoutVars>
          <dgm:bulletEnabled val="1"/>
        </dgm:presLayoutVars>
      </dgm:prSet>
      <dgm:spPr/>
      <dgm:t>
        <a:bodyPr/>
        <a:lstStyle/>
        <a:p>
          <a:endParaRPr lang="en-US"/>
        </a:p>
      </dgm:t>
    </dgm:pt>
  </dgm:ptLst>
  <dgm:cxnLst>
    <dgm:cxn modelId="{C35065EC-B971-FB42-ACCD-38EB5C950764}" srcId="{98DD16F0-4E29-6F45-9543-ECB16770FAF8}" destId="{299B686A-876B-C743-BE82-078D2AD2977A}" srcOrd="6" destOrd="0" parTransId="{59C3B40F-2490-A149-93BA-6EAE72168112}" sibTransId="{BBAC78E6-A1BC-604F-830C-44F84BFA9280}"/>
    <dgm:cxn modelId="{E601845D-4A7A-8B46-B57D-B0487B8BBDA7}" type="presOf" srcId="{60954EE1-6CAB-0143-8F98-AC7436C75FB4}" destId="{47663813-BB7E-8648-8240-7048AF6C79C7}" srcOrd="0" destOrd="0" presId="urn:microsoft.com/office/officeart/2005/8/layout/pList1#1"/>
    <dgm:cxn modelId="{BE08AB51-0CD6-B241-A581-47F712BEE4B0}" srcId="{98DD16F0-4E29-6F45-9543-ECB16770FAF8}" destId="{60954EE1-6CAB-0143-8F98-AC7436C75FB4}" srcOrd="5" destOrd="0" parTransId="{92C5A211-5D4E-284F-89AA-5A5D598535CD}" sibTransId="{1C4915E4-C970-D341-A701-42BE20FBF4CE}"/>
    <dgm:cxn modelId="{D681525F-4B3F-B448-AFCB-BD33B09D87FA}" type="presOf" srcId="{94BF1E54-6BFD-4A4E-9933-87659219D502}" destId="{E751851A-A977-534E-9BC9-8DC237D6F3FA}" srcOrd="0" destOrd="0" presId="urn:microsoft.com/office/officeart/2005/8/layout/pList1#1"/>
    <dgm:cxn modelId="{580D0C71-1449-CD4E-89ED-3E675B520582}" type="presOf" srcId="{00F0CC93-CDC9-9F48-8E5B-17D53568EA77}" destId="{C3DAFB22-8E64-5646-9F35-0CB5F7D51331}" srcOrd="0" destOrd="0" presId="urn:microsoft.com/office/officeart/2005/8/layout/pList1#1"/>
    <dgm:cxn modelId="{E67B923E-0130-EE44-B9CD-089ED69500BA}" type="presOf" srcId="{04F70620-51FC-BA44-A3EF-43431447CC83}" destId="{D1A21E5A-33B9-A348-9C71-068B40991736}" srcOrd="0" destOrd="0" presId="urn:microsoft.com/office/officeart/2005/8/layout/pList1#1"/>
    <dgm:cxn modelId="{E6532C60-97C1-8C4F-B75D-F5C65B105D70}" type="presOf" srcId="{69FC2984-FDB0-8341-B5DA-5FF24E0AF2A6}" destId="{48F7522D-CDE5-C84C-9CED-0AD8D4928E35}" srcOrd="0" destOrd="0" presId="urn:microsoft.com/office/officeart/2005/8/layout/pList1#1"/>
    <dgm:cxn modelId="{D87AC6CD-F88A-044F-A99B-32F0CC99FFA7}" srcId="{98DD16F0-4E29-6F45-9543-ECB16770FAF8}" destId="{94BF1E54-6BFD-4A4E-9933-87659219D502}" srcOrd="3" destOrd="0" parTransId="{76C88312-266B-7F4E-BD4F-594D3F21707F}" sibTransId="{7AB2E532-26A8-C442-AFD6-BE36D083C6B9}"/>
    <dgm:cxn modelId="{F8C183A7-15AE-A045-A37F-6B592E4AF89C}" srcId="{98DD16F0-4E29-6F45-9543-ECB16770FAF8}" destId="{6EED9AB4-17E7-534D-B5AE-E5040FD8BE59}" srcOrd="2" destOrd="0" parTransId="{C7519816-24D0-C64E-B89C-936D6817C638}" sibTransId="{80BAB406-E5B5-4E43-B39F-9A84F5E16727}"/>
    <dgm:cxn modelId="{32CA75E7-C93B-F94A-8FAB-9AAD1073DBBA}" type="presOf" srcId="{299B686A-876B-C743-BE82-078D2AD2977A}" destId="{1DC33DB7-1BE4-DD41-A4A1-068DFD60E876}" srcOrd="0" destOrd="0" presId="urn:microsoft.com/office/officeart/2005/8/layout/pList1#1"/>
    <dgm:cxn modelId="{F295F4CC-F22B-F64D-B57F-8F208B7F0E8E}" srcId="{98DD16F0-4E29-6F45-9543-ECB16770FAF8}" destId="{70BA86F5-2190-914B-B81B-2429AE78C2F2}" srcOrd="4" destOrd="0" parTransId="{69074100-CB88-1440-B1FA-F6B268A491D1}" sibTransId="{69FC2984-FDB0-8341-B5DA-5FF24E0AF2A6}"/>
    <dgm:cxn modelId="{56C81E7E-E977-494C-B492-E02B28CF6058}" srcId="{98DD16F0-4E29-6F45-9543-ECB16770FAF8}" destId="{00F0CC93-CDC9-9F48-8E5B-17D53568EA77}" srcOrd="1" destOrd="0" parTransId="{6D8B6140-5F66-8B42-BB76-AAE53B0EAB11}" sibTransId="{A2A68D88-E411-7D4E-B7AF-B209D53AA189}"/>
    <dgm:cxn modelId="{A2105248-5117-0E44-945C-D0698B8B8BB3}" type="presOf" srcId="{7AB2E532-26A8-C442-AFD6-BE36D083C6B9}" destId="{29173951-7CDC-B642-9FAB-2694518DFA2C}" srcOrd="0" destOrd="0" presId="urn:microsoft.com/office/officeart/2005/8/layout/pList1#1"/>
    <dgm:cxn modelId="{CF6EFCA7-61BE-714E-9EBB-40C3CF62F9DF}" type="presOf" srcId="{6EED9AB4-17E7-534D-B5AE-E5040FD8BE59}" destId="{FCDB3326-9C47-A542-8336-E3AB51F69F6F}" srcOrd="0" destOrd="0" presId="urn:microsoft.com/office/officeart/2005/8/layout/pList1#1"/>
    <dgm:cxn modelId="{7B35136C-E81B-E048-9DE9-1D79863A7E56}" type="presOf" srcId="{1C4915E4-C970-D341-A701-42BE20FBF4CE}" destId="{AE365B20-A9A3-C347-A013-8F5179419A0A}" srcOrd="0" destOrd="0" presId="urn:microsoft.com/office/officeart/2005/8/layout/pList1#1"/>
    <dgm:cxn modelId="{1F011F2C-804B-8948-BD28-FF7F740BF1DA}" type="presOf" srcId="{A2A68D88-E411-7D4E-B7AF-B209D53AA189}" destId="{40D4C6C4-EF8B-3C4B-8E2C-EAEDE335E3DC}" srcOrd="0" destOrd="0" presId="urn:microsoft.com/office/officeart/2005/8/layout/pList1#1"/>
    <dgm:cxn modelId="{E754A90C-C21C-4F4B-9162-C4A09A82D164}" type="presOf" srcId="{98DD16F0-4E29-6F45-9543-ECB16770FAF8}" destId="{DEAC8ADE-25F6-8B40-857A-FC3249FE309A}" srcOrd="0" destOrd="0" presId="urn:microsoft.com/office/officeart/2005/8/layout/pList1#1"/>
    <dgm:cxn modelId="{80461DBF-3CDF-D641-B931-610ABC258B9D}" srcId="{98DD16F0-4E29-6F45-9543-ECB16770FAF8}" destId="{04F70620-51FC-BA44-A3EF-43431447CC83}" srcOrd="0" destOrd="0" parTransId="{09B80D8E-2C5C-FC4C-AA93-6E5F40582E8E}" sibTransId="{58DBADE7-FCF7-5149-9DB1-63CE8A4EE13F}"/>
    <dgm:cxn modelId="{B3976435-9146-F141-A212-40162EDC9B3C}" type="presOf" srcId="{58DBADE7-FCF7-5149-9DB1-63CE8A4EE13F}" destId="{E8FAD4A0-D01A-F646-A705-65BB92875B3E}" srcOrd="0" destOrd="0" presId="urn:microsoft.com/office/officeart/2005/8/layout/pList1#1"/>
    <dgm:cxn modelId="{263866C5-B14C-6449-8D3A-D7B0E0A06BBF}" type="presOf" srcId="{80BAB406-E5B5-4E43-B39F-9A84F5E16727}" destId="{6B4FEE4F-44BF-C847-ABA0-D3C978E0703F}" srcOrd="0" destOrd="0" presId="urn:microsoft.com/office/officeart/2005/8/layout/pList1#1"/>
    <dgm:cxn modelId="{90476CD1-1728-1E49-8101-46F7F92C9A9F}" type="presOf" srcId="{70BA86F5-2190-914B-B81B-2429AE78C2F2}" destId="{00909917-72A9-394C-8E92-56964ECAE1F4}" srcOrd="0" destOrd="0" presId="urn:microsoft.com/office/officeart/2005/8/layout/pList1#1"/>
    <dgm:cxn modelId="{CF9E2916-E748-DA43-810F-25CCC4E0292A}" type="presParOf" srcId="{DEAC8ADE-25F6-8B40-857A-FC3249FE309A}" destId="{572DF68D-3EFF-3F4E-B1D0-6B82346491FB}" srcOrd="0" destOrd="0" presId="urn:microsoft.com/office/officeart/2005/8/layout/pList1#1"/>
    <dgm:cxn modelId="{D2565A79-084C-4B46-BA49-24D3B5A78071}" type="presParOf" srcId="{572DF68D-3EFF-3F4E-B1D0-6B82346491FB}" destId="{83AA9F18-9E77-AA41-826E-37D1EC3F6197}" srcOrd="0" destOrd="0" presId="urn:microsoft.com/office/officeart/2005/8/layout/pList1#1"/>
    <dgm:cxn modelId="{01712E26-83D2-F54A-A286-EFA4081293BB}" type="presParOf" srcId="{572DF68D-3EFF-3F4E-B1D0-6B82346491FB}" destId="{D1A21E5A-33B9-A348-9C71-068B40991736}" srcOrd="1" destOrd="0" presId="urn:microsoft.com/office/officeart/2005/8/layout/pList1#1"/>
    <dgm:cxn modelId="{9A9FFC0B-4715-F443-A479-0D11FF7FFA74}" type="presParOf" srcId="{DEAC8ADE-25F6-8B40-857A-FC3249FE309A}" destId="{E8FAD4A0-D01A-F646-A705-65BB92875B3E}" srcOrd="1" destOrd="0" presId="urn:microsoft.com/office/officeart/2005/8/layout/pList1#1"/>
    <dgm:cxn modelId="{7319C7EF-09EE-C242-86C6-4B36FD4FA0C2}" type="presParOf" srcId="{DEAC8ADE-25F6-8B40-857A-FC3249FE309A}" destId="{128A0073-1A17-1D49-B3B4-91B7B68F7D46}" srcOrd="2" destOrd="0" presId="urn:microsoft.com/office/officeart/2005/8/layout/pList1#1"/>
    <dgm:cxn modelId="{28867DA8-9629-D744-A0D2-88B3FB356D0E}" type="presParOf" srcId="{128A0073-1A17-1D49-B3B4-91B7B68F7D46}" destId="{D1D60EE0-0E3D-334C-841A-E60B91358009}" srcOrd="0" destOrd="0" presId="urn:microsoft.com/office/officeart/2005/8/layout/pList1#1"/>
    <dgm:cxn modelId="{696E17B4-2037-7042-A571-A18542EAAE0C}" type="presParOf" srcId="{128A0073-1A17-1D49-B3B4-91B7B68F7D46}" destId="{C3DAFB22-8E64-5646-9F35-0CB5F7D51331}" srcOrd="1" destOrd="0" presId="urn:microsoft.com/office/officeart/2005/8/layout/pList1#1"/>
    <dgm:cxn modelId="{6EC4CEC1-3A45-1949-A250-D19B447965EA}" type="presParOf" srcId="{DEAC8ADE-25F6-8B40-857A-FC3249FE309A}" destId="{40D4C6C4-EF8B-3C4B-8E2C-EAEDE335E3DC}" srcOrd="3" destOrd="0" presId="urn:microsoft.com/office/officeart/2005/8/layout/pList1#1"/>
    <dgm:cxn modelId="{F0611C24-2961-D045-AE85-E62278B8D42F}" type="presParOf" srcId="{DEAC8ADE-25F6-8B40-857A-FC3249FE309A}" destId="{4BFB299A-1DE0-3B4C-8E6E-A25F95DC4D5C}" srcOrd="4" destOrd="0" presId="urn:microsoft.com/office/officeart/2005/8/layout/pList1#1"/>
    <dgm:cxn modelId="{E02B3B2A-8E74-954C-BEA9-5265F1AABB29}" type="presParOf" srcId="{4BFB299A-1DE0-3B4C-8E6E-A25F95DC4D5C}" destId="{6500FD8D-34AB-BA4D-B5E0-DB3B635FB3DB}" srcOrd="0" destOrd="0" presId="urn:microsoft.com/office/officeart/2005/8/layout/pList1#1"/>
    <dgm:cxn modelId="{487386BF-B0FB-D445-BE2B-39F18FF507D0}" type="presParOf" srcId="{4BFB299A-1DE0-3B4C-8E6E-A25F95DC4D5C}" destId="{FCDB3326-9C47-A542-8336-E3AB51F69F6F}" srcOrd="1" destOrd="0" presId="urn:microsoft.com/office/officeart/2005/8/layout/pList1#1"/>
    <dgm:cxn modelId="{4FF6ADA5-E714-D243-9846-C7BDB4A0B96A}" type="presParOf" srcId="{DEAC8ADE-25F6-8B40-857A-FC3249FE309A}" destId="{6B4FEE4F-44BF-C847-ABA0-D3C978E0703F}" srcOrd="5" destOrd="0" presId="urn:microsoft.com/office/officeart/2005/8/layout/pList1#1"/>
    <dgm:cxn modelId="{09D6FAE6-E6FB-5F4C-BCE9-B62A9C82819B}" type="presParOf" srcId="{DEAC8ADE-25F6-8B40-857A-FC3249FE309A}" destId="{80F3DF33-CA2A-784B-983D-F5E3ABD90ECB}" srcOrd="6" destOrd="0" presId="urn:microsoft.com/office/officeart/2005/8/layout/pList1#1"/>
    <dgm:cxn modelId="{7600D5F2-16DA-3544-89FE-2EA87AB69D59}" type="presParOf" srcId="{80F3DF33-CA2A-784B-983D-F5E3ABD90ECB}" destId="{C2942CAF-7BE4-FC48-BA70-91178341B7CA}" srcOrd="0" destOrd="0" presId="urn:microsoft.com/office/officeart/2005/8/layout/pList1#1"/>
    <dgm:cxn modelId="{53D6D174-36F6-3F49-A7CF-936D98FA183B}" type="presParOf" srcId="{80F3DF33-CA2A-784B-983D-F5E3ABD90ECB}" destId="{E751851A-A977-534E-9BC9-8DC237D6F3FA}" srcOrd="1" destOrd="0" presId="urn:microsoft.com/office/officeart/2005/8/layout/pList1#1"/>
    <dgm:cxn modelId="{4FEF4810-872A-784A-B525-71F43B480058}" type="presParOf" srcId="{DEAC8ADE-25F6-8B40-857A-FC3249FE309A}" destId="{29173951-7CDC-B642-9FAB-2694518DFA2C}" srcOrd="7" destOrd="0" presId="urn:microsoft.com/office/officeart/2005/8/layout/pList1#1"/>
    <dgm:cxn modelId="{763C32C9-E8AF-2A44-8E90-D2321CBD85C6}" type="presParOf" srcId="{DEAC8ADE-25F6-8B40-857A-FC3249FE309A}" destId="{A95D14BA-FC24-B840-8C23-D291FB2DA369}" srcOrd="8" destOrd="0" presId="urn:microsoft.com/office/officeart/2005/8/layout/pList1#1"/>
    <dgm:cxn modelId="{B05273D2-94B6-304E-9846-604D7793F1F3}" type="presParOf" srcId="{A95D14BA-FC24-B840-8C23-D291FB2DA369}" destId="{3E647B93-B2A4-4C40-BF41-E4A2785497B6}" srcOrd="0" destOrd="0" presId="urn:microsoft.com/office/officeart/2005/8/layout/pList1#1"/>
    <dgm:cxn modelId="{E33499CB-A6EC-1041-9D1D-CB0B28303BA0}" type="presParOf" srcId="{A95D14BA-FC24-B840-8C23-D291FB2DA369}" destId="{00909917-72A9-394C-8E92-56964ECAE1F4}" srcOrd="1" destOrd="0" presId="urn:microsoft.com/office/officeart/2005/8/layout/pList1#1"/>
    <dgm:cxn modelId="{4E6CEE24-35F1-074E-AA74-596770332057}" type="presParOf" srcId="{DEAC8ADE-25F6-8B40-857A-FC3249FE309A}" destId="{48F7522D-CDE5-C84C-9CED-0AD8D4928E35}" srcOrd="9" destOrd="0" presId="urn:microsoft.com/office/officeart/2005/8/layout/pList1#1"/>
    <dgm:cxn modelId="{1BF46FDF-9CE7-7949-B198-15E3461EB335}" type="presParOf" srcId="{DEAC8ADE-25F6-8B40-857A-FC3249FE309A}" destId="{A164B8DC-8F05-CF4F-A7EF-F06F0C4507F3}" srcOrd="10" destOrd="0" presId="urn:microsoft.com/office/officeart/2005/8/layout/pList1#1"/>
    <dgm:cxn modelId="{19D66A00-E96D-6941-AD4F-D0CA3CFBE12B}" type="presParOf" srcId="{A164B8DC-8F05-CF4F-A7EF-F06F0C4507F3}" destId="{D2ADA61A-B6C5-4D4B-8F66-100F430C6CAF}" srcOrd="0" destOrd="0" presId="urn:microsoft.com/office/officeart/2005/8/layout/pList1#1"/>
    <dgm:cxn modelId="{8C8781D4-8739-4D48-992A-77AB3C51387B}" type="presParOf" srcId="{A164B8DC-8F05-CF4F-A7EF-F06F0C4507F3}" destId="{47663813-BB7E-8648-8240-7048AF6C79C7}" srcOrd="1" destOrd="0" presId="urn:microsoft.com/office/officeart/2005/8/layout/pList1#1"/>
    <dgm:cxn modelId="{FEEAC277-F192-8D43-8B18-372AD6DAD5E7}" type="presParOf" srcId="{DEAC8ADE-25F6-8B40-857A-FC3249FE309A}" destId="{AE365B20-A9A3-C347-A013-8F5179419A0A}" srcOrd="11" destOrd="0" presId="urn:microsoft.com/office/officeart/2005/8/layout/pList1#1"/>
    <dgm:cxn modelId="{9AC482D5-E9D7-634E-81B5-8759B3318B9C}" type="presParOf" srcId="{DEAC8ADE-25F6-8B40-857A-FC3249FE309A}" destId="{A1EC1195-E602-344D-B329-181C736D21DA}" srcOrd="12" destOrd="0" presId="urn:microsoft.com/office/officeart/2005/8/layout/pList1#1"/>
    <dgm:cxn modelId="{1053A22C-65D6-1346-B3C4-F078937AF0BC}" type="presParOf" srcId="{A1EC1195-E602-344D-B329-181C736D21DA}" destId="{F00807C9-E9E2-3345-9489-FE9A4C8D0044}" srcOrd="0" destOrd="0" presId="urn:microsoft.com/office/officeart/2005/8/layout/pList1#1"/>
    <dgm:cxn modelId="{2171BAC6-AC5E-9D43-A7DA-83B2A7281846}" type="presParOf" srcId="{A1EC1195-E602-344D-B329-181C736D21DA}" destId="{1DC33DB7-1BE4-DD41-A4A1-068DFD60E876}" srcOrd="1" destOrd="0" presId="urn:microsoft.com/office/officeart/2005/8/layout/pList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E31D7A-0534-4B43-90DE-336A7E7FEB7D}" type="doc">
      <dgm:prSet loTypeId="urn:microsoft.com/office/officeart/2005/8/layout/venn1" loCatId="" qsTypeId="urn:microsoft.com/office/officeart/2005/8/quickstyle/simple4" qsCatId="simple" csTypeId="urn:microsoft.com/office/officeart/2005/8/colors/colorful3" csCatId="colorful" phldr="1"/>
      <dgm:spPr/>
    </dgm:pt>
    <dgm:pt modelId="{60996E8D-1937-C64F-ACF9-2512C41D27E8}">
      <dgm:prSet phldrT="[Text]"/>
      <dgm:spPr/>
      <dgm:t>
        <a:bodyPr/>
        <a:lstStyle/>
        <a:p>
          <a:r>
            <a:rPr lang="en-US" dirty="0" smtClean="0"/>
            <a:t>Cultural Learning</a:t>
          </a:r>
          <a:endParaRPr lang="en-US" dirty="0"/>
        </a:p>
      </dgm:t>
    </dgm:pt>
    <dgm:pt modelId="{6605E83D-1D97-814C-9FF1-64ED33D079F7}" type="parTrans" cxnId="{D4DFE6A7-AD32-554D-B86F-9061C12D89F1}">
      <dgm:prSet/>
      <dgm:spPr/>
      <dgm:t>
        <a:bodyPr/>
        <a:lstStyle/>
        <a:p>
          <a:endParaRPr lang="en-US"/>
        </a:p>
      </dgm:t>
    </dgm:pt>
    <dgm:pt modelId="{D513B279-F926-A442-9A20-32A405EA9E44}" type="sibTrans" cxnId="{D4DFE6A7-AD32-554D-B86F-9061C12D89F1}">
      <dgm:prSet/>
      <dgm:spPr/>
      <dgm:t>
        <a:bodyPr/>
        <a:lstStyle/>
        <a:p>
          <a:endParaRPr lang="en-US"/>
        </a:p>
      </dgm:t>
    </dgm:pt>
    <dgm:pt modelId="{CDC3E6D9-B285-CC46-B62A-C041FF4AFB40}">
      <dgm:prSet phldrT="[Text]"/>
      <dgm:spPr/>
      <dgm:t>
        <a:bodyPr/>
        <a:lstStyle/>
        <a:p>
          <a:r>
            <a:rPr lang="en-US" dirty="0" smtClean="0"/>
            <a:t>Health</a:t>
          </a:r>
          <a:r>
            <a:rPr lang="en-US" baseline="0" dirty="0" smtClean="0"/>
            <a:t> &amp; Well being</a:t>
          </a:r>
          <a:endParaRPr lang="en-US" dirty="0"/>
        </a:p>
      </dgm:t>
    </dgm:pt>
    <dgm:pt modelId="{30360629-7D3B-8645-98F2-3E2B58F9E125}" type="parTrans" cxnId="{A81937B6-896A-5E4A-BA0C-494D54F9A049}">
      <dgm:prSet/>
      <dgm:spPr/>
      <dgm:t>
        <a:bodyPr/>
        <a:lstStyle/>
        <a:p>
          <a:endParaRPr lang="en-US"/>
        </a:p>
      </dgm:t>
    </dgm:pt>
    <dgm:pt modelId="{F644CA56-9E89-2B45-9792-1E18FF82B9BF}" type="sibTrans" cxnId="{A81937B6-896A-5E4A-BA0C-494D54F9A049}">
      <dgm:prSet/>
      <dgm:spPr/>
      <dgm:t>
        <a:bodyPr/>
        <a:lstStyle/>
        <a:p>
          <a:endParaRPr lang="en-US"/>
        </a:p>
      </dgm:t>
    </dgm:pt>
    <dgm:pt modelId="{9830EC4E-65B5-6746-A96B-DB260B0193E6}">
      <dgm:prSet phldrT="[Text]"/>
      <dgm:spPr/>
      <dgm:t>
        <a:bodyPr/>
        <a:lstStyle/>
        <a:p>
          <a:r>
            <a:rPr lang="en-US" dirty="0" smtClean="0"/>
            <a:t>Cultural Participation</a:t>
          </a:r>
          <a:endParaRPr lang="en-US" dirty="0"/>
        </a:p>
      </dgm:t>
    </dgm:pt>
    <dgm:pt modelId="{84679F6B-813E-8B40-9192-12EEC01932B2}" type="parTrans" cxnId="{885F8FBC-6432-2E4D-9636-C72ACC280DF0}">
      <dgm:prSet/>
      <dgm:spPr/>
      <dgm:t>
        <a:bodyPr/>
        <a:lstStyle/>
        <a:p>
          <a:endParaRPr lang="en-US"/>
        </a:p>
      </dgm:t>
    </dgm:pt>
    <dgm:pt modelId="{D5810D60-774A-E046-B376-049C455A9384}" type="sibTrans" cxnId="{885F8FBC-6432-2E4D-9636-C72ACC280DF0}">
      <dgm:prSet/>
      <dgm:spPr/>
      <dgm:t>
        <a:bodyPr/>
        <a:lstStyle/>
        <a:p>
          <a:endParaRPr lang="en-US"/>
        </a:p>
      </dgm:t>
    </dgm:pt>
    <dgm:pt modelId="{B5C4A9A5-B84A-6F46-BF8C-35F7E71B26A0}">
      <dgm:prSet phldrT="[Text]"/>
      <dgm:spPr/>
      <dgm:t>
        <a:bodyPr/>
        <a:lstStyle/>
        <a:p>
          <a:r>
            <a:rPr lang="en-US" dirty="0" smtClean="0"/>
            <a:t>Social/economic Impact</a:t>
          </a:r>
          <a:endParaRPr lang="en-US" dirty="0"/>
        </a:p>
      </dgm:t>
    </dgm:pt>
    <dgm:pt modelId="{6819BF24-8BC8-0146-A231-7C40C293E05C}" type="parTrans" cxnId="{3B14D992-6AB2-B941-B7E4-F573E5327960}">
      <dgm:prSet/>
      <dgm:spPr/>
      <dgm:t>
        <a:bodyPr/>
        <a:lstStyle/>
        <a:p>
          <a:endParaRPr lang="en-US"/>
        </a:p>
      </dgm:t>
    </dgm:pt>
    <dgm:pt modelId="{88178A4E-CC66-A24C-80D5-75C9010CDF82}" type="sibTrans" cxnId="{3B14D992-6AB2-B941-B7E4-F573E5327960}">
      <dgm:prSet/>
      <dgm:spPr/>
      <dgm:t>
        <a:bodyPr/>
        <a:lstStyle/>
        <a:p>
          <a:endParaRPr lang="en-US"/>
        </a:p>
      </dgm:t>
    </dgm:pt>
    <dgm:pt modelId="{F98AA799-372F-1C4D-80AF-636E5B202D6C}">
      <dgm:prSet/>
      <dgm:spPr/>
      <dgm:t>
        <a:bodyPr/>
        <a:lstStyle/>
        <a:p>
          <a:r>
            <a:rPr lang="en-US" dirty="0" smtClean="0"/>
            <a:t>Sectoral Change</a:t>
          </a:r>
          <a:endParaRPr lang="en-US" dirty="0"/>
        </a:p>
      </dgm:t>
    </dgm:pt>
    <dgm:pt modelId="{8DCD156C-1F08-7C46-B2F0-5FEA1D939794}" type="parTrans" cxnId="{A7096B67-8687-1044-A7BA-DDA36311AC74}">
      <dgm:prSet/>
      <dgm:spPr/>
      <dgm:t>
        <a:bodyPr/>
        <a:lstStyle/>
        <a:p>
          <a:endParaRPr lang="en-US"/>
        </a:p>
      </dgm:t>
    </dgm:pt>
    <dgm:pt modelId="{C708BF0C-03BD-4C4D-9AAB-02AF57BA928F}" type="sibTrans" cxnId="{A7096B67-8687-1044-A7BA-DDA36311AC74}">
      <dgm:prSet/>
      <dgm:spPr/>
      <dgm:t>
        <a:bodyPr/>
        <a:lstStyle/>
        <a:p>
          <a:endParaRPr lang="en-US"/>
        </a:p>
      </dgm:t>
    </dgm:pt>
    <dgm:pt modelId="{355E6418-D772-6E4F-9B19-DC7B0ED632D7}" type="pres">
      <dgm:prSet presAssocID="{70E31D7A-0534-4B43-90DE-336A7E7FEB7D}" presName="compositeShape" presStyleCnt="0">
        <dgm:presLayoutVars>
          <dgm:chMax val="7"/>
          <dgm:dir/>
          <dgm:resizeHandles val="exact"/>
        </dgm:presLayoutVars>
      </dgm:prSet>
      <dgm:spPr/>
    </dgm:pt>
    <dgm:pt modelId="{F96213ED-E757-A141-A5CF-1CE35C8EE7E7}" type="pres">
      <dgm:prSet presAssocID="{60996E8D-1937-C64F-ACF9-2512C41D27E8}" presName="circ1" presStyleLbl="vennNode1" presStyleIdx="0" presStyleCnt="5"/>
      <dgm:spPr/>
      <dgm:t>
        <a:bodyPr/>
        <a:lstStyle/>
        <a:p>
          <a:endParaRPr lang="en-US"/>
        </a:p>
      </dgm:t>
    </dgm:pt>
    <dgm:pt modelId="{1DC4B1DF-B514-6F4A-934D-EE04FC12C243}" type="pres">
      <dgm:prSet presAssocID="{60996E8D-1937-C64F-ACF9-2512C41D27E8}" presName="circ1Tx" presStyleLbl="revTx" presStyleIdx="0" presStyleCnt="0">
        <dgm:presLayoutVars>
          <dgm:chMax val="0"/>
          <dgm:chPref val="0"/>
          <dgm:bulletEnabled val="1"/>
        </dgm:presLayoutVars>
      </dgm:prSet>
      <dgm:spPr/>
      <dgm:t>
        <a:bodyPr/>
        <a:lstStyle/>
        <a:p>
          <a:endParaRPr lang="en-US"/>
        </a:p>
      </dgm:t>
    </dgm:pt>
    <dgm:pt modelId="{74D09A71-B2F5-874F-BB9E-F6A285AA69F1}" type="pres">
      <dgm:prSet presAssocID="{CDC3E6D9-B285-CC46-B62A-C041FF4AFB40}" presName="circ2" presStyleLbl="vennNode1" presStyleIdx="1" presStyleCnt="5"/>
      <dgm:spPr/>
      <dgm:t>
        <a:bodyPr/>
        <a:lstStyle/>
        <a:p>
          <a:endParaRPr lang="en-US"/>
        </a:p>
      </dgm:t>
    </dgm:pt>
    <dgm:pt modelId="{C4BB8D90-050C-744F-804C-DEEF1F0EB57D}" type="pres">
      <dgm:prSet presAssocID="{CDC3E6D9-B285-CC46-B62A-C041FF4AFB40}" presName="circ2Tx" presStyleLbl="revTx" presStyleIdx="0" presStyleCnt="0">
        <dgm:presLayoutVars>
          <dgm:chMax val="0"/>
          <dgm:chPref val="0"/>
          <dgm:bulletEnabled val="1"/>
        </dgm:presLayoutVars>
      </dgm:prSet>
      <dgm:spPr/>
      <dgm:t>
        <a:bodyPr/>
        <a:lstStyle/>
        <a:p>
          <a:endParaRPr lang="en-US"/>
        </a:p>
      </dgm:t>
    </dgm:pt>
    <dgm:pt modelId="{86DB60EB-5E5D-264D-9409-07A02B7C5477}" type="pres">
      <dgm:prSet presAssocID="{9830EC4E-65B5-6746-A96B-DB260B0193E6}" presName="circ3" presStyleLbl="vennNode1" presStyleIdx="2" presStyleCnt="5"/>
      <dgm:spPr/>
      <dgm:t>
        <a:bodyPr/>
        <a:lstStyle/>
        <a:p>
          <a:endParaRPr lang="en-US"/>
        </a:p>
      </dgm:t>
    </dgm:pt>
    <dgm:pt modelId="{982200CC-CA40-1F4F-984A-0EDB94E51D3E}" type="pres">
      <dgm:prSet presAssocID="{9830EC4E-65B5-6746-A96B-DB260B0193E6}" presName="circ3Tx" presStyleLbl="revTx" presStyleIdx="0" presStyleCnt="0">
        <dgm:presLayoutVars>
          <dgm:chMax val="0"/>
          <dgm:chPref val="0"/>
          <dgm:bulletEnabled val="1"/>
        </dgm:presLayoutVars>
      </dgm:prSet>
      <dgm:spPr/>
      <dgm:t>
        <a:bodyPr/>
        <a:lstStyle/>
        <a:p>
          <a:endParaRPr lang="en-US"/>
        </a:p>
      </dgm:t>
    </dgm:pt>
    <dgm:pt modelId="{648A4854-C523-DB49-9FE3-8E63072D39D8}" type="pres">
      <dgm:prSet presAssocID="{B5C4A9A5-B84A-6F46-BF8C-35F7E71B26A0}" presName="circ4" presStyleLbl="vennNode1" presStyleIdx="3" presStyleCnt="5"/>
      <dgm:spPr/>
      <dgm:t>
        <a:bodyPr/>
        <a:lstStyle/>
        <a:p>
          <a:endParaRPr lang="en-US"/>
        </a:p>
      </dgm:t>
    </dgm:pt>
    <dgm:pt modelId="{4E3335F9-1073-FD47-91AD-E6869868C9DD}" type="pres">
      <dgm:prSet presAssocID="{B5C4A9A5-B84A-6F46-BF8C-35F7E71B26A0}" presName="circ4Tx" presStyleLbl="revTx" presStyleIdx="0" presStyleCnt="0" custLinFactNeighborX="6602" custLinFactNeighborY="0">
        <dgm:presLayoutVars>
          <dgm:chMax val="0"/>
          <dgm:chPref val="0"/>
          <dgm:bulletEnabled val="1"/>
        </dgm:presLayoutVars>
      </dgm:prSet>
      <dgm:spPr/>
      <dgm:t>
        <a:bodyPr/>
        <a:lstStyle/>
        <a:p>
          <a:endParaRPr lang="en-US"/>
        </a:p>
      </dgm:t>
    </dgm:pt>
    <dgm:pt modelId="{386BAFFD-CAD4-734C-A5A9-5B227D5568D5}" type="pres">
      <dgm:prSet presAssocID="{F98AA799-372F-1C4D-80AF-636E5B202D6C}" presName="circ5" presStyleLbl="vennNode1" presStyleIdx="4" presStyleCnt="5"/>
      <dgm:spPr/>
    </dgm:pt>
    <dgm:pt modelId="{5DEA430C-8888-2045-A681-4C12E6F7B476}" type="pres">
      <dgm:prSet presAssocID="{F98AA799-372F-1C4D-80AF-636E5B202D6C}" presName="circ5Tx" presStyleLbl="revTx" presStyleIdx="0" presStyleCnt="0">
        <dgm:presLayoutVars>
          <dgm:chMax val="0"/>
          <dgm:chPref val="0"/>
          <dgm:bulletEnabled val="1"/>
        </dgm:presLayoutVars>
      </dgm:prSet>
      <dgm:spPr/>
      <dgm:t>
        <a:bodyPr/>
        <a:lstStyle/>
        <a:p>
          <a:endParaRPr lang="en-US"/>
        </a:p>
      </dgm:t>
    </dgm:pt>
  </dgm:ptLst>
  <dgm:cxnLst>
    <dgm:cxn modelId="{A7096B67-8687-1044-A7BA-DDA36311AC74}" srcId="{70E31D7A-0534-4B43-90DE-336A7E7FEB7D}" destId="{F98AA799-372F-1C4D-80AF-636E5B202D6C}" srcOrd="4" destOrd="0" parTransId="{8DCD156C-1F08-7C46-B2F0-5FEA1D939794}" sibTransId="{C708BF0C-03BD-4C4D-9AAB-02AF57BA928F}"/>
    <dgm:cxn modelId="{B1669D20-46E3-BE42-B240-7AB380321700}" type="presOf" srcId="{F98AA799-372F-1C4D-80AF-636E5B202D6C}" destId="{5DEA430C-8888-2045-A681-4C12E6F7B476}" srcOrd="0" destOrd="0" presId="urn:microsoft.com/office/officeart/2005/8/layout/venn1"/>
    <dgm:cxn modelId="{A81937B6-896A-5E4A-BA0C-494D54F9A049}" srcId="{70E31D7A-0534-4B43-90DE-336A7E7FEB7D}" destId="{CDC3E6D9-B285-CC46-B62A-C041FF4AFB40}" srcOrd="1" destOrd="0" parTransId="{30360629-7D3B-8645-98F2-3E2B58F9E125}" sibTransId="{F644CA56-9E89-2B45-9792-1E18FF82B9BF}"/>
    <dgm:cxn modelId="{97CAC9C3-1025-A643-B320-18F5C41D9226}" type="presOf" srcId="{B5C4A9A5-B84A-6F46-BF8C-35F7E71B26A0}" destId="{4E3335F9-1073-FD47-91AD-E6869868C9DD}" srcOrd="0" destOrd="0" presId="urn:microsoft.com/office/officeart/2005/8/layout/venn1"/>
    <dgm:cxn modelId="{4EC4D235-ED42-304C-9609-A27B59441315}" type="presOf" srcId="{70E31D7A-0534-4B43-90DE-336A7E7FEB7D}" destId="{355E6418-D772-6E4F-9B19-DC7B0ED632D7}" srcOrd="0" destOrd="0" presId="urn:microsoft.com/office/officeart/2005/8/layout/venn1"/>
    <dgm:cxn modelId="{885F8FBC-6432-2E4D-9636-C72ACC280DF0}" srcId="{70E31D7A-0534-4B43-90DE-336A7E7FEB7D}" destId="{9830EC4E-65B5-6746-A96B-DB260B0193E6}" srcOrd="2" destOrd="0" parTransId="{84679F6B-813E-8B40-9192-12EEC01932B2}" sibTransId="{D5810D60-774A-E046-B376-049C455A9384}"/>
    <dgm:cxn modelId="{3B14D992-6AB2-B941-B7E4-F573E5327960}" srcId="{70E31D7A-0534-4B43-90DE-336A7E7FEB7D}" destId="{B5C4A9A5-B84A-6F46-BF8C-35F7E71B26A0}" srcOrd="3" destOrd="0" parTransId="{6819BF24-8BC8-0146-A231-7C40C293E05C}" sibTransId="{88178A4E-CC66-A24C-80D5-75C9010CDF82}"/>
    <dgm:cxn modelId="{D4DFE6A7-AD32-554D-B86F-9061C12D89F1}" srcId="{70E31D7A-0534-4B43-90DE-336A7E7FEB7D}" destId="{60996E8D-1937-C64F-ACF9-2512C41D27E8}" srcOrd="0" destOrd="0" parTransId="{6605E83D-1D97-814C-9FF1-64ED33D079F7}" sibTransId="{D513B279-F926-A442-9A20-32A405EA9E44}"/>
    <dgm:cxn modelId="{76CB0812-3859-554E-8F30-986A956A53CB}" type="presOf" srcId="{60996E8D-1937-C64F-ACF9-2512C41D27E8}" destId="{1DC4B1DF-B514-6F4A-934D-EE04FC12C243}" srcOrd="0" destOrd="0" presId="urn:microsoft.com/office/officeart/2005/8/layout/venn1"/>
    <dgm:cxn modelId="{A15D0D4D-F5BD-F544-B64F-6611D15262B2}" type="presOf" srcId="{9830EC4E-65B5-6746-A96B-DB260B0193E6}" destId="{982200CC-CA40-1F4F-984A-0EDB94E51D3E}" srcOrd="0" destOrd="0" presId="urn:microsoft.com/office/officeart/2005/8/layout/venn1"/>
    <dgm:cxn modelId="{3F5AB518-2654-A742-9A42-C6F2DFE074D4}" type="presOf" srcId="{CDC3E6D9-B285-CC46-B62A-C041FF4AFB40}" destId="{C4BB8D90-050C-744F-804C-DEEF1F0EB57D}" srcOrd="0" destOrd="0" presId="urn:microsoft.com/office/officeart/2005/8/layout/venn1"/>
    <dgm:cxn modelId="{78120FDD-3212-E74C-BAF2-EB7A9208BB10}" type="presParOf" srcId="{355E6418-D772-6E4F-9B19-DC7B0ED632D7}" destId="{F96213ED-E757-A141-A5CF-1CE35C8EE7E7}" srcOrd="0" destOrd="0" presId="urn:microsoft.com/office/officeart/2005/8/layout/venn1"/>
    <dgm:cxn modelId="{FBAD988C-B648-CE4E-AE0B-E2E3FCF251F1}" type="presParOf" srcId="{355E6418-D772-6E4F-9B19-DC7B0ED632D7}" destId="{1DC4B1DF-B514-6F4A-934D-EE04FC12C243}" srcOrd="1" destOrd="0" presId="urn:microsoft.com/office/officeart/2005/8/layout/venn1"/>
    <dgm:cxn modelId="{483B3B70-028D-0D44-AC3E-45BFDD5FBE01}" type="presParOf" srcId="{355E6418-D772-6E4F-9B19-DC7B0ED632D7}" destId="{74D09A71-B2F5-874F-BB9E-F6A285AA69F1}" srcOrd="2" destOrd="0" presId="urn:microsoft.com/office/officeart/2005/8/layout/venn1"/>
    <dgm:cxn modelId="{C1401415-ECF4-E64B-9F0C-5A8140BB29A7}" type="presParOf" srcId="{355E6418-D772-6E4F-9B19-DC7B0ED632D7}" destId="{C4BB8D90-050C-744F-804C-DEEF1F0EB57D}" srcOrd="3" destOrd="0" presId="urn:microsoft.com/office/officeart/2005/8/layout/venn1"/>
    <dgm:cxn modelId="{428F4554-62AD-9547-BEEB-A0C0194BBD43}" type="presParOf" srcId="{355E6418-D772-6E4F-9B19-DC7B0ED632D7}" destId="{86DB60EB-5E5D-264D-9409-07A02B7C5477}" srcOrd="4" destOrd="0" presId="urn:microsoft.com/office/officeart/2005/8/layout/venn1"/>
    <dgm:cxn modelId="{077F6731-79A2-D543-934E-3CD123B79774}" type="presParOf" srcId="{355E6418-D772-6E4F-9B19-DC7B0ED632D7}" destId="{982200CC-CA40-1F4F-984A-0EDB94E51D3E}" srcOrd="5" destOrd="0" presId="urn:microsoft.com/office/officeart/2005/8/layout/venn1"/>
    <dgm:cxn modelId="{7D1BC4AF-0A8A-1A4A-9407-FF8932C23D36}" type="presParOf" srcId="{355E6418-D772-6E4F-9B19-DC7B0ED632D7}" destId="{648A4854-C523-DB49-9FE3-8E63072D39D8}" srcOrd="6" destOrd="0" presId="urn:microsoft.com/office/officeart/2005/8/layout/venn1"/>
    <dgm:cxn modelId="{FA6A5916-3300-9645-BE5E-21C2C6EDDDC9}" type="presParOf" srcId="{355E6418-D772-6E4F-9B19-DC7B0ED632D7}" destId="{4E3335F9-1073-FD47-91AD-E6869868C9DD}" srcOrd="7" destOrd="0" presId="urn:microsoft.com/office/officeart/2005/8/layout/venn1"/>
    <dgm:cxn modelId="{C8DD15F5-DBDC-2D4E-809F-8C0AEEB1BCBC}" type="presParOf" srcId="{355E6418-D772-6E4F-9B19-DC7B0ED632D7}" destId="{386BAFFD-CAD4-734C-A5A9-5B227D5568D5}" srcOrd="8" destOrd="0" presId="urn:microsoft.com/office/officeart/2005/8/layout/venn1"/>
    <dgm:cxn modelId="{18C86FA4-0CCB-CD43-A3AC-4F9761FDCE8B}" type="presParOf" srcId="{355E6418-D772-6E4F-9B19-DC7B0ED632D7}" destId="{5DEA430C-8888-2045-A681-4C12E6F7B476}" srcOrd="9"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561CEA-8A5E-AA45-B3A1-F6DFCC623A60}" type="doc">
      <dgm:prSet loTypeId="urn:microsoft.com/office/officeart/2005/8/layout/hProcess9" loCatId="" qsTypeId="urn:microsoft.com/office/officeart/2005/8/quickstyle/simple2" qsCatId="simple" csTypeId="urn:microsoft.com/office/officeart/2005/8/colors/accent5_2" csCatId="accent5" phldr="1"/>
      <dgm:spPr/>
      <dgm:t>
        <a:bodyPr/>
        <a:lstStyle/>
        <a:p>
          <a:endParaRPr lang="en-US"/>
        </a:p>
      </dgm:t>
    </dgm:pt>
    <dgm:pt modelId="{F31EFE10-3C65-7444-B863-7DD1F5DDF0E9}">
      <dgm:prSet phldrT="[Text]"/>
      <dgm:spPr/>
      <dgm:t>
        <a:bodyPr/>
        <a:lstStyle/>
        <a:p>
          <a:r>
            <a:rPr lang="en-US" dirty="0" smtClean="0"/>
            <a:t>Type 1 </a:t>
          </a:r>
        </a:p>
        <a:p>
          <a:r>
            <a:rPr lang="en-US" b="1" dirty="0" smtClean="0"/>
            <a:t>Known and easily shared evidence</a:t>
          </a:r>
          <a:endParaRPr lang="en-US" dirty="0"/>
        </a:p>
      </dgm:t>
    </dgm:pt>
    <dgm:pt modelId="{BFDDD7EB-C0AF-294C-A5FD-2ED99AB13B36}" type="parTrans" cxnId="{BC97EA47-9728-E943-B80B-80131B5F4A3D}">
      <dgm:prSet/>
      <dgm:spPr/>
      <dgm:t>
        <a:bodyPr/>
        <a:lstStyle/>
        <a:p>
          <a:endParaRPr lang="en-US"/>
        </a:p>
      </dgm:t>
    </dgm:pt>
    <dgm:pt modelId="{8255E69B-0591-9140-9AFB-D6051D817B03}" type="sibTrans" cxnId="{BC97EA47-9728-E943-B80B-80131B5F4A3D}">
      <dgm:prSet/>
      <dgm:spPr/>
      <dgm:t>
        <a:bodyPr/>
        <a:lstStyle/>
        <a:p>
          <a:endParaRPr lang="en-US"/>
        </a:p>
      </dgm:t>
    </dgm:pt>
    <dgm:pt modelId="{17D68A0A-1279-B547-A311-E5A757459BCD}">
      <dgm:prSet phldrT="[Text]"/>
      <dgm:spPr/>
      <dgm:t>
        <a:bodyPr/>
        <a:lstStyle/>
        <a:p>
          <a:r>
            <a:rPr lang="en-US" dirty="0" smtClean="0"/>
            <a:t>Written and statistical evidence </a:t>
          </a:r>
          <a:endParaRPr lang="en-US" dirty="0"/>
        </a:p>
      </dgm:t>
    </dgm:pt>
    <dgm:pt modelId="{9B2CEE7C-11BC-614E-82C3-06D91557AD96}" type="parTrans" cxnId="{F14D229F-186B-2E46-A806-68CCD8FF47CF}">
      <dgm:prSet/>
      <dgm:spPr/>
      <dgm:t>
        <a:bodyPr/>
        <a:lstStyle/>
        <a:p>
          <a:endParaRPr lang="en-US"/>
        </a:p>
      </dgm:t>
    </dgm:pt>
    <dgm:pt modelId="{82ACF718-4528-9E41-A31E-888039D5D5E2}" type="sibTrans" cxnId="{F14D229F-186B-2E46-A806-68CCD8FF47CF}">
      <dgm:prSet/>
      <dgm:spPr/>
      <dgm:t>
        <a:bodyPr/>
        <a:lstStyle/>
        <a:p>
          <a:endParaRPr lang="en-US"/>
        </a:p>
      </dgm:t>
    </dgm:pt>
    <dgm:pt modelId="{19EC4076-F66E-9D44-8984-FC34F82EC59B}">
      <dgm:prSet phldrT="[Text]"/>
      <dgm:spPr/>
      <dgm:t>
        <a:bodyPr/>
        <a:lstStyle/>
        <a:p>
          <a:r>
            <a:rPr lang="en-US" dirty="0" smtClean="0"/>
            <a:t>Type 2 </a:t>
          </a:r>
        </a:p>
        <a:p>
          <a:r>
            <a:rPr lang="en-US" b="1" dirty="0" smtClean="0"/>
            <a:t>Known but not shared or written</a:t>
          </a:r>
          <a:endParaRPr lang="en-US" dirty="0"/>
        </a:p>
      </dgm:t>
    </dgm:pt>
    <dgm:pt modelId="{C3002ACF-97E7-104C-AB26-DFCF0A65A405}" type="parTrans" cxnId="{E7B9D106-8181-304D-B9CB-4373284AF95B}">
      <dgm:prSet/>
      <dgm:spPr/>
      <dgm:t>
        <a:bodyPr/>
        <a:lstStyle/>
        <a:p>
          <a:endParaRPr lang="en-US"/>
        </a:p>
      </dgm:t>
    </dgm:pt>
    <dgm:pt modelId="{8012E430-DD07-0A49-8AC9-A20FC82F52C5}" type="sibTrans" cxnId="{E7B9D106-8181-304D-B9CB-4373284AF95B}">
      <dgm:prSet/>
      <dgm:spPr/>
      <dgm:t>
        <a:bodyPr/>
        <a:lstStyle/>
        <a:p>
          <a:endParaRPr lang="en-US"/>
        </a:p>
      </dgm:t>
    </dgm:pt>
    <dgm:pt modelId="{6B362541-219D-A74B-9F8A-53236AD393AA}">
      <dgm:prSet phldrT="[Text]"/>
      <dgm:spPr/>
      <dgm:t>
        <a:bodyPr/>
        <a:lstStyle/>
        <a:p>
          <a:r>
            <a:rPr lang="en-US" dirty="0" smtClean="0"/>
            <a:t>Evidence gathered through questionnaire and face-to-face sessions</a:t>
          </a:r>
          <a:endParaRPr lang="en-US" dirty="0"/>
        </a:p>
      </dgm:t>
    </dgm:pt>
    <dgm:pt modelId="{F430A2BA-28DF-0C45-A6C5-41389924E4CB}" type="parTrans" cxnId="{392D678A-819C-DD41-BA35-FB0CB0D4298B}">
      <dgm:prSet/>
      <dgm:spPr/>
      <dgm:t>
        <a:bodyPr/>
        <a:lstStyle/>
        <a:p>
          <a:endParaRPr lang="en-US"/>
        </a:p>
      </dgm:t>
    </dgm:pt>
    <dgm:pt modelId="{5A6AD9A5-BD7A-8F4F-96EC-0637B7774CBE}" type="sibTrans" cxnId="{392D678A-819C-DD41-BA35-FB0CB0D4298B}">
      <dgm:prSet/>
      <dgm:spPr/>
      <dgm:t>
        <a:bodyPr/>
        <a:lstStyle/>
        <a:p>
          <a:endParaRPr lang="en-US"/>
        </a:p>
      </dgm:t>
    </dgm:pt>
    <dgm:pt modelId="{F37D05A2-719D-3341-A459-1764694F8AD7}">
      <dgm:prSet phldrT="[Text]"/>
      <dgm:spPr/>
      <dgm:t>
        <a:bodyPr/>
        <a:lstStyle/>
        <a:p>
          <a:r>
            <a:rPr lang="en-US" dirty="0" smtClean="0"/>
            <a:t>Type 3</a:t>
          </a:r>
        </a:p>
        <a:p>
          <a:r>
            <a:rPr lang="en-US" b="1" dirty="0" smtClean="0"/>
            <a:t>Emergent evidence</a:t>
          </a:r>
          <a:endParaRPr lang="en-US" b="1" dirty="0"/>
        </a:p>
      </dgm:t>
    </dgm:pt>
    <dgm:pt modelId="{3B1DFBA1-5EA9-F24C-BCA3-61C53AA1CF5C}" type="parTrans" cxnId="{4686544C-DE60-C748-B960-1D253D80FE27}">
      <dgm:prSet/>
      <dgm:spPr/>
      <dgm:t>
        <a:bodyPr/>
        <a:lstStyle/>
        <a:p>
          <a:endParaRPr lang="en-US"/>
        </a:p>
      </dgm:t>
    </dgm:pt>
    <dgm:pt modelId="{E18DE1ED-3A52-404D-BB72-583AA7101533}" type="sibTrans" cxnId="{4686544C-DE60-C748-B960-1D253D80FE27}">
      <dgm:prSet/>
      <dgm:spPr/>
      <dgm:t>
        <a:bodyPr/>
        <a:lstStyle/>
        <a:p>
          <a:endParaRPr lang="en-US"/>
        </a:p>
      </dgm:t>
    </dgm:pt>
    <dgm:pt modelId="{54C37C18-353D-9444-A10F-30BAA4C2E952}">
      <dgm:prSet phldrT="[Text]"/>
      <dgm:spPr/>
      <dgm:t>
        <a:bodyPr/>
        <a:lstStyle/>
        <a:p>
          <a:r>
            <a:rPr lang="en-US" dirty="0" smtClean="0"/>
            <a:t>Observation and reflective</a:t>
          </a:r>
          <a:endParaRPr lang="en-US" dirty="0"/>
        </a:p>
      </dgm:t>
    </dgm:pt>
    <dgm:pt modelId="{7D2EFF15-2ABA-414D-A216-BE6F7A6ECE22}" type="parTrans" cxnId="{EFF735CC-DD8E-B842-B598-C85F7A0357D4}">
      <dgm:prSet/>
      <dgm:spPr/>
      <dgm:t>
        <a:bodyPr/>
        <a:lstStyle/>
        <a:p>
          <a:endParaRPr lang="en-US"/>
        </a:p>
      </dgm:t>
    </dgm:pt>
    <dgm:pt modelId="{E38E4D4A-DB8E-6440-85F2-046BD3BA7E8C}" type="sibTrans" cxnId="{EFF735CC-DD8E-B842-B598-C85F7A0357D4}">
      <dgm:prSet/>
      <dgm:spPr/>
      <dgm:t>
        <a:bodyPr/>
        <a:lstStyle/>
        <a:p>
          <a:endParaRPr lang="en-US"/>
        </a:p>
      </dgm:t>
    </dgm:pt>
    <dgm:pt modelId="{65C1CA78-A9D8-B54B-8BA3-F85F48BECDE1}">
      <dgm:prSet phldrT="[Text]"/>
      <dgm:spPr/>
      <dgm:t>
        <a:bodyPr/>
        <a:lstStyle/>
        <a:p>
          <a:r>
            <a:rPr lang="en-US" dirty="0" smtClean="0"/>
            <a:t>Type 4</a:t>
          </a:r>
        </a:p>
        <a:p>
          <a:r>
            <a:rPr lang="en-US" b="1" dirty="0" smtClean="0"/>
            <a:t>Unknown discoveries</a:t>
          </a:r>
          <a:endParaRPr lang="en-US" b="1" dirty="0"/>
        </a:p>
      </dgm:t>
    </dgm:pt>
    <dgm:pt modelId="{42B9F844-EA5A-A14B-8E75-3B9E99497D63}" type="parTrans" cxnId="{E17FF2C5-F517-C84A-A030-F9AD6A10DB61}">
      <dgm:prSet/>
      <dgm:spPr/>
      <dgm:t>
        <a:bodyPr/>
        <a:lstStyle/>
        <a:p>
          <a:endParaRPr lang="en-US"/>
        </a:p>
      </dgm:t>
    </dgm:pt>
    <dgm:pt modelId="{ABA3F232-B8D3-894A-8775-9E1D6B44EB0E}" type="sibTrans" cxnId="{E17FF2C5-F517-C84A-A030-F9AD6A10DB61}">
      <dgm:prSet/>
      <dgm:spPr/>
      <dgm:t>
        <a:bodyPr/>
        <a:lstStyle/>
        <a:p>
          <a:endParaRPr lang="en-US"/>
        </a:p>
      </dgm:t>
    </dgm:pt>
    <dgm:pt modelId="{E86A90B7-84EF-0440-81AF-869B7DBDBCA6}">
      <dgm:prSet phldrT="[Text]"/>
      <dgm:spPr/>
      <dgm:t>
        <a:bodyPr/>
        <a:lstStyle/>
        <a:p>
          <a:r>
            <a:rPr lang="en-US" dirty="0" smtClean="0"/>
            <a:t>Captured through journals, blogs and social media</a:t>
          </a:r>
          <a:endParaRPr lang="en-US" dirty="0"/>
        </a:p>
      </dgm:t>
    </dgm:pt>
    <dgm:pt modelId="{B012B87C-0320-C34B-8B6C-CB79B810CECD}" type="parTrans" cxnId="{A7DD0E90-4F2F-D746-B553-04D4989A55AA}">
      <dgm:prSet/>
      <dgm:spPr/>
      <dgm:t>
        <a:bodyPr/>
        <a:lstStyle/>
        <a:p>
          <a:endParaRPr lang="en-US"/>
        </a:p>
      </dgm:t>
    </dgm:pt>
    <dgm:pt modelId="{6A13E9B6-6348-DC46-8566-4FA447C3D1DE}" type="sibTrans" cxnId="{A7DD0E90-4F2F-D746-B553-04D4989A55AA}">
      <dgm:prSet/>
      <dgm:spPr/>
      <dgm:t>
        <a:bodyPr/>
        <a:lstStyle/>
        <a:p>
          <a:endParaRPr lang="en-US"/>
        </a:p>
      </dgm:t>
    </dgm:pt>
    <dgm:pt modelId="{E31320BB-7371-0544-A81D-61EE6D00DB38}" type="pres">
      <dgm:prSet presAssocID="{3F561CEA-8A5E-AA45-B3A1-F6DFCC623A60}" presName="CompostProcess" presStyleCnt="0">
        <dgm:presLayoutVars>
          <dgm:dir/>
          <dgm:resizeHandles val="exact"/>
        </dgm:presLayoutVars>
      </dgm:prSet>
      <dgm:spPr/>
      <dgm:t>
        <a:bodyPr/>
        <a:lstStyle/>
        <a:p>
          <a:endParaRPr lang="en-US"/>
        </a:p>
      </dgm:t>
    </dgm:pt>
    <dgm:pt modelId="{657AD8E1-BDC6-C143-8F6B-6F798E23E4A9}" type="pres">
      <dgm:prSet presAssocID="{3F561CEA-8A5E-AA45-B3A1-F6DFCC623A60}" presName="arrow" presStyleLbl="bgShp" presStyleIdx="0" presStyleCnt="1"/>
      <dgm:spPr/>
      <dgm:t>
        <a:bodyPr/>
        <a:lstStyle/>
        <a:p>
          <a:endParaRPr lang="en-US"/>
        </a:p>
      </dgm:t>
    </dgm:pt>
    <dgm:pt modelId="{704D32A3-5E1C-E746-BED7-7254721BCA73}" type="pres">
      <dgm:prSet presAssocID="{3F561CEA-8A5E-AA45-B3A1-F6DFCC623A60}" presName="linearProcess" presStyleCnt="0"/>
      <dgm:spPr/>
      <dgm:t>
        <a:bodyPr/>
        <a:lstStyle/>
        <a:p>
          <a:endParaRPr lang="en-US"/>
        </a:p>
      </dgm:t>
    </dgm:pt>
    <dgm:pt modelId="{6D9A6A66-F0F5-6841-9DC6-3369E3017F41}" type="pres">
      <dgm:prSet presAssocID="{F31EFE10-3C65-7444-B863-7DD1F5DDF0E9}" presName="textNode" presStyleLbl="node1" presStyleIdx="0" presStyleCnt="4">
        <dgm:presLayoutVars>
          <dgm:bulletEnabled val="1"/>
        </dgm:presLayoutVars>
      </dgm:prSet>
      <dgm:spPr/>
      <dgm:t>
        <a:bodyPr/>
        <a:lstStyle/>
        <a:p>
          <a:endParaRPr lang="en-US"/>
        </a:p>
      </dgm:t>
    </dgm:pt>
    <dgm:pt modelId="{0D690812-0C02-D941-BABF-33E81FE1D41F}" type="pres">
      <dgm:prSet presAssocID="{8255E69B-0591-9140-9AFB-D6051D817B03}" presName="sibTrans" presStyleCnt="0"/>
      <dgm:spPr/>
      <dgm:t>
        <a:bodyPr/>
        <a:lstStyle/>
        <a:p>
          <a:endParaRPr lang="en-US"/>
        </a:p>
      </dgm:t>
    </dgm:pt>
    <dgm:pt modelId="{C08615FA-654D-BB43-A3FE-727E2B889DD9}" type="pres">
      <dgm:prSet presAssocID="{19EC4076-F66E-9D44-8984-FC34F82EC59B}" presName="textNode" presStyleLbl="node1" presStyleIdx="1" presStyleCnt="4">
        <dgm:presLayoutVars>
          <dgm:bulletEnabled val="1"/>
        </dgm:presLayoutVars>
      </dgm:prSet>
      <dgm:spPr/>
      <dgm:t>
        <a:bodyPr/>
        <a:lstStyle/>
        <a:p>
          <a:endParaRPr lang="en-US"/>
        </a:p>
      </dgm:t>
    </dgm:pt>
    <dgm:pt modelId="{1C6D974C-800A-0E47-82B5-AE7431B71B93}" type="pres">
      <dgm:prSet presAssocID="{8012E430-DD07-0A49-8AC9-A20FC82F52C5}" presName="sibTrans" presStyleCnt="0"/>
      <dgm:spPr/>
      <dgm:t>
        <a:bodyPr/>
        <a:lstStyle/>
        <a:p>
          <a:endParaRPr lang="en-US"/>
        </a:p>
      </dgm:t>
    </dgm:pt>
    <dgm:pt modelId="{B7F46C13-1780-D549-9200-26264766775C}" type="pres">
      <dgm:prSet presAssocID="{F37D05A2-719D-3341-A459-1764694F8AD7}" presName="textNode" presStyleLbl="node1" presStyleIdx="2" presStyleCnt="4">
        <dgm:presLayoutVars>
          <dgm:bulletEnabled val="1"/>
        </dgm:presLayoutVars>
      </dgm:prSet>
      <dgm:spPr/>
      <dgm:t>
        <a:bodyPr/>
        <a:lstStyle/>
        <a:p>
          <a:endParaRPr lang="en-US"/>
        </a:p>
      </dgm:t>
    </dgm:pt>
    <dgm:pt modelId="{777702BD-70B8-154E-9D90-2E1E688E25F8}" type="pres">
      <dgm:prSet presAssocID="{E18DE1ED-3A52-404D-BB72-583AA7101533}" presName="sibTrans" presStyleCnt="0"/>
      <dgm:spPr/>
      <dgm:t>
        <a:bodyPr/>
        <a:lstStyle/>
        <a:p>
          <a:endParaRPr lang="en-US"/>
        </a:p>
      </dgm:t>
    </dgm:pt>
    <dgm:pt modelId="{1FB227AF-3E13-6F48-A0C7-8503DFE79A7B}" type="pres">
      <dgm:prSet presAssocID="{65C1CA78-A9D8-B54B-8BA3-F85F48BECDE1}" presName="textNode" presStyleLbl="node1" presStyleIdx="3" presStyleCnt="4">
        <dgm:presLayoutVars>
          <dgm:bulletEnabled val="1"/>
        </dgm:presLayoutVars>
      </dgm:prSet>
      <dgm:spPr/>
      <dgm:t>
        <a:bodyPr/>
        <a:lstStyle/>
        <a:p>
          <a:endParaRPr lang="en-US"/>
        </a:p>
      </dgm:t>
    </dgm:pt>
  </dgm:ptLst>
  <dgm:cxnLst>
    <dgm:cxn modelId="{392D678A-819C-DD41-BA35-FB0CB0D4298B}" srcId="{19EC4076-F66E-9D44-8984-FC34F82EC59B}" destId="{6B362541-219D-A74B-9F8A-53236AD393AA}" srcOrd="0" destOrd="0" parTransId="{F430A2BA-28DF-0C45-A6C5-41389924E4CB}" sibTransId="{5A6AD9A5-BD7A-8F4F-96EC-0637B7774CBE}"/>
    <dgm:cxn modelId="{32A18774-C382-D243-A99C-5D02986FB052}" type="presOf" srcId="{54C37C18-353D-9444-A10F-30BAA4C2E952}" destId="{B7F46C13-1780-D549-9200-26264766775C}" srcOrd="0" destOrd="1" presId="urn:microsoft.com/office/officeart/2005/8/layout/hProcess9"/>
    <dgm:cxn modelId="{A7DD0E90-4F2F-D746-B553-04D4989A55AA}" srcId="{65C1CA78-A9D8-B54B-8BA3-F85F48BECDE1}" destId="{E86A90B7-84EF-0440-81AF-869B7DBDBCA6}" srcOrd="0" destOrd="0" parTransId="{B012B87C-0320-C34B-8B6C-CB79B810CECD}" sibTransId="{6A13E9B6-6348-DC46-8566-4FA447C3D1DE}"/>
    <dgm:cxn modelId="{32F0E551-E8D4-AB4A-8B70-0441C306ACE2}" type="presOf" srcId="{F37D05A2-719D-3341-A459-1764694F8AD7}" destId="{B7F46C13-1780-D549-9200-26264766775C}" srcOrd="0" destOrd="0" presId="urn:microsoft.com/office/officeart/2005/8/layout/hProcess9"/>
    <dgm:cxn modelId="{E17FF2C5-F517-C84A-A030-F9AD6A10DB61}" srcId="{3F561CEA-8A5E-AA45-B3A1-F6DFCC623A60}" destId="{65C1CA78-A9D8-B54B-8BA3-F85F48BECDE1}" srcOrd="3" destOrd="0" parTransId="{42B9F844-EA5A-A14B-8E75-3B9E99497D63}" sibTransId="{ABA3F232-B8D3-894A-8775-9E1D6B44EB0E}"/>
    <dgm:cxn modelId="{EB7FF6F3-615F-7449-8976-84B7EB3E5FE3}" type="presOf" srcId="{6B362541-219D-A74B-9F8A-53236AD393AA}" destId="{C08615FA-654D-BB43-A3FE-727E2B889DD9}" srcOrd="0" destOrd="1" presId="urn:microsoft.com/office/officeart/2005/8/layout/hProcess9"/>
    <dgm:cxn modelId="{4686544C-DE60-C748-B960-1D253D80FE27}" srcId="{3F561CEA-8A5E-AA45-B3A1-F6DFCC623A60}" destId="{F37D05A2-719D-3341-A459-1764694F8AD7}" srcOrd="2" destOrd="0" parTransId="{3B1DFBA1-5EA9-F24C-BCA3-61C53AA1CF5C}" sibTransId="{E18DE1ED-3A52-404D-BB72-583AA7101533}"/>
    <dgm:cxn modelId="{F14D229F-186B-2E46-A806-68CCD8FF47CF}" srcId="{F31EFE10-3C65-7444-B863-7DD1F5DDF0E9}" destId="{17D68A0A-1279-B547-A311-E5A757459BCD}" srcOrd="0" destOrd="0" parTransId="{9B2CEE7C-11BC-614E-82C3-06D91557AD96}" sibTransId="{82ACF718-4528-9E41-A31E-888039D5D5E2}"/>
    <dgm:cxn modelId="{2C37B4D2-8098-6D41-8A8C-C26D14B41CC6}" type="presOf" srcId="{E86A90B7-84EF-0440-81AF-869B7DBDBCA6}" destId="{1FB227AF-3E13-6F48-A0C7-8503DFE79A7B}" srcOrd="0" destOrd="1" presId="urn:microsoft.com/office/officeart/2005/8/layout/hProcess9"/>
    <dgm:cxn modelId="{CD5D9986-E74B-A648-91D7-A360E33E19A7}" type="presOf" srcId="{65C1CA78-A9D8-B54B-8BA3-F85F48BECDE1}" destId="{1FB227AF-3E13-6F48-A0C7-8503DFE79A7B}" srcOrd="0" destOrd="0" presId="urn:microsoft.com/office/officeart/2005/8/layout/hProcess9"/>
    <dgm:cxn modelId="{AED0B9B7-1964-5E43-8DE8-7F540A31DB8C}" type="presOf" srcId="{19EC4076-F66E-9D44-8984-FC34F82EC59B}" destId="{C08615FA-654D-BB43-A3FE-727E2B889DD9}" srcOrd="0" destOrd="0" presId="urn:microsoft.com/office/officeart/2005/8/layout/hProcess9"/>
    <dgm:cxn modelId="{E7B9D106-8181-304D-B9CB-4373284AF95B}" srcId="{3F561CEA-8A5E-AA45-B3A1-F6DFCC623A60}" destId="{19EC4076-F66E-9D44-8984-FC34F82EC59B}" srcOrd="1" destOrd="0" parTransId="{C3002ACF-97E7-104C-AB26-DFCF0A65A405}" sibTransId="{8012E430-DD07-0A49-8AC9-A20FC82F52C5}"/>
    <dgm:cxn modelId="{EFF735CC-DD8E-B842-B598-C85F7A0357D4}" srcId="{F37D05A2-719D-3341-A459-1764694F8AD7}" destId="{54C37C18-353D-9444-A10F-30BAA4C2E952}" srcOrd="0" destOrd="0" parTransId="{7D2EFF15-2ABA-414D-A216-BE6F7A6ECE22}" sibTransId="{E38E4D4A-DB8E-6440-85F2-046BD3BA7E8C}"/>
    <dgm:cxn modelId="{BC97EA47-9728-E943-B80B-80131B5F4A3D}" srcId="{3F561CEA-8A5E-AA45-B3A1-F6DFCC623A60}" destId="{F31EFE10-3C65-7444-B863-7DD1F5DDF0E9}" srcOrd="0" destOrd="0" parTransId="{BFDDD7EB-C0AF-294C-A5FD-2ED99AB13B36}" sibTransId="{8255E69B-0591-9140-9AFB-D6051D817B03}"/>
    <dgm:cxn modelId="{1E371CCA-5816-3546-B562-F211F9A4C912}" type="presOf" srcId="{17D68A0A-1279-B547-A311-E5A757459BCD}" destId="{6D9A6A66-F0F5-6841-9DC6-3369E3017F41}" srcOrd="0" destOrd="1" presId="urn:microsoft.com/office/officeart/2005/8/layout/hProcess9"/>
    <dgm:cxn modelId="{A0C0F60C-9319-0946-8CA8-64F57B36ABD1}" type="presOf" srcId="{3F561CEA-8A5E-AA45-B3A1-F6DFCC623A60}" destId="{E31320BB-7371-0544-A81D-61EE6D00DB38}" srcOrd="0" destOrd="0" presId="urn:microsoft.com/office/officeart/2005/8/layout/hProcess9"/>
    <dgm:cxn modelId="{31BC8D32-1C01-244A-A5A4-8D6170A5A182}" type="presOf" srcId="{F31EFE10-3C65-7444-B863-7DD1F5DDF0E9}" destId="{6D9A6A66-F0F5-6841-9DC6-3369E3017F41}" srcOrd="0" destOrd="0" presId="urn:microsoft.com/office/officeart/2005/8/layout/hProcess9"/>
    <dgm:cxn modelId="{D85B3E70-32E2-3548-86F4-C3B10270254F}" type="presParOf" srcId="{E31320BB-7371-0544-A81D-61EE6D00DB38}" destId="{657AD8E1-BDC6-C143-8F6B-6F798E23E4A9}" srcOrd="0" destOrd="0" presId="urn:microsoft.com/office/officeart/2005/8/layout/hProcess9"/>
    <dgm:cxn modelId="{8D432297-A14F-E14F-A321-31C01783797C}" type="presParOf" srcId="{E31320BB-7371-0544-A81D-61EE6D00DB38}" destId="{704D32A3-5E1C-E746-BED7-7254721BCA73}" srcOrd="1" destOrd="0" presId="urn:microsoft.com/office/officeart/2005/8/layout/hProcess9"/>
    <dgm:cxn modelId="{A32B8D3B-CB65-7749-B5BC-0C122B4DD9A1}" type="presParOf" srcId="{704D32A3-5E1C-E746-BED7-7254721BCA73}" destId="{6D9A6A66-F0F5-6841-9DC6-3369E3017F41}" srcOrd="0" destOrd="0" presId="urn:microsoft.com/office/officeart/2005/8/layout/hProcess9"/>
    <dgm:cxn modelId="{1F9C38DC-3B90-5B4B-99E7-79D991BE9F2B}" type="presParOf" srcId="{704D32A3-5E1C-E746-BED7-7254721BCA73}" destId="{0D690812-0C02-D941-BABF-33E81FE1D41F}" srcOrd="1" destOrd="0" presId="urn:microsoft.com/office/officeart/2005/8/layout/hProcess9"/>
    <dgm:cxn modelId="{A740EE4C-30CB-C84C-AB6F-00DF62FA6464}" type="presParOf" srcId="{704D32A3-5E1C-E746-BED7-7254721BCA73}" destId="{C08615FA-654D-BB43-A3FE-727E2B889DD9}" srcOrd="2" destOrd="0" presId="urn:microsoft.com/office/officeart/2005/8/layout/hProcess9"/>
    <dgm:cxn modelId="{37B4E8D2-C645-B140-8D8C-E16E69A8604F}" type="presParOf" srcId="{704D32A3-5E1C-E746-BED7-7254721BCA73}" destId="{1C6D974C-800A-0E47-82B5-AE7431B71B93}" srcOrd="3" destOrd="0" presId="urn:microsoft.com/office/officeart/2005/8/layout/hProcess9"/>
    <dgm:cxn modelId="{03A3DCA5-9F53-1D48-949D-C423E3E465E1}" type="presParOf" srcId="{704D32A3-5E1C-E746-BED7-7254721BCA73}" destId="{B7F46C13-1780-D549-9200-26264766775C}" srcOrd="4" destOrd="0" presId="urn:microsoft.com/office/officeart/2005/8/layout/hProcess9"/>
    <dgm:cxn modelId="{A9656F14-B81F-4C4E-8694-55430B6A3F95}" type="presParOf" srcId="{704D32A3-5E1C-E746-BED7-7254721BCA73}" destId="{777702BD-70B8-154E-9D90-2E1E688E25F8}" srcOrd="5" destOrd="0" presId="urn:microsoft.com/office/officeart/2005/8/layout/hProcess9"/>
    <dgm:cxn modelId="{18E55D0A-F6BB-4C4D-8031-058B675763C1}" type="presParOf" srcId="{704D32A3-5E1C-E746-BED7-7254721BCA73}" destId="{1FB227AF-3E13-6F48-A0C7-8503DFE79A7B}"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A9F18-9E77-AA41-826E-37D1EC3F6197}">
      <dsp:nvSpPr>
        <dsp:cNvPr id="0" name=""/>
        <dsp:cNvSpPr/>
      </dsp:nvSpPr>
      <dsp:spPr>
        <a:xfrm>
          <a:off x="4167" y="451814"/>
          <a:ext cx="1983029" cy="1366307"/>
        </a:xfrm>
        <a:prstGeom prst="roundRect">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D1A21E5A-33B9-A348-9C71-068B40991736}">
      <dsp:nvSpPr>
        <dsp:cNvPr id="0" name=""/>
        <dsp:cNvSpPr/>
      </dsp:nvSpPr>
      <dsp:spPr>
        <a:xfrm>
          <a:off x="4167" y="1818121"/>
          <a:ext cx="1983029" cy="735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lvl="0" algn="ctr" defTabSz="488950">
            <a:lnSpc>
              <a:spcPct val="90000"/>
            </a:lnSpc>
            <a:spcBef>
              <a:spcPct val="0"/>
            </a:spcBef>
            <a:spcAft>
              <a:spcPct val="35000"/>
            </a:spcAft>
          </a:pPr>
          <a:r>
            <a:rPr lang="en-US" sz="1100" kern="1200" dirty="0" smtClean="0"/>
            <a:t>Amgueddfa Genedlaethol Caerdydd                   National Museum Cardiff</a:t>
          </a:r>
          <a:endParaRPr lang="en-US" sz="1100" kern="1200" dirty="0"/>
        </a:p>
      </dsp:txBody>
      <dsp:txXfrm>
        <a:off x="4167" y="1818121"/>
        <a:ext cx="1983029" cy="735703"/>
      </dsp:txXfrm>
    </dsp:sp>
    <dsp:sp modelId="{D1D60EE0-0E3D-334C-841A-E60B91358009}">
      <dsp:nvSpPr>
        <dsp:cNvPr id="0" name=""/>
        <dsp:cNvSpPr/>
      </dsp:nvSpPr>
      <dsp:spPr>
        <a:xfrm>
          <a:off x="2185582" y="451814"/>
          <a:ext cx="1983029" cy="1366307"/>
        </a:xfrm>
        <a:prstGeom prst="roundRect">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C3DAFB22-8E64-5646-9F35-0CB5F7D51331}">
      <dsp:nvSpPr>
        <dsp:cNvPr id="0" name=""/>
        <dsp:cNvSpPr/>
      </dsp:nvSpPr>
      <dsp:spPr>
        <a:xfrm>
          <a:off x="2185582" y="1818121"/>
          <a:ext cx="1983029" cy="735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lvl="0" algn="ctr" defTabSz="488950">
            <a:lnSpc>
              <a:spcPct val="90000"/>
            </a:lnSpc>
            <a:spcBef>
              <a:spcPct val="0"/>
            </a:spcBef>
            <a:spcAft>
              <a:spcPct val="35000"/>
            </a:spcAft>
          </a:pPr>
          <a:r>
            <a:rPr lang="en-GB" sz="1100" kern="1200" dirty="0" smtClean="0"/>
            <a:t>Sain Ffagan Amgueddfa Werin Cymru</a:t>
          </a:r>
          <a:endParaRPr lang="en-US" sz="1100" kern="1200" dirty="0" smtClean="0"/>
        </a:p>
        <a:p>
          <a:pPr lvl="0" algn="ctr" defTabSz="488950">
            <a:lnSpc>
              <a:spcPct val="90000"/>
            </a:lnSpc>
            <a:spcBef>
              <a:spcPct val="0"/>
            </a:spcBef>
            <a:spcAft>
              <a:spcPct val="35000"/>
            </a:spcAft>
          </a:pPr>
          <a:r>
            <a:rPr lang="en-US" sz="1100" kern="1200" dirty="0" smtClean="0"/>
            <a:t>St Fagans National History Museum</a:t>
          </a:r>
          <a:endParaRPr lang="en-US" sz="1100" kern="1200" dirty="0"/>
        </a:p>
      </dsp:txBody>
      <dsp:txXfrm>
        <a:off x="2185582" y="1818121"/>
        <a:ext cx="1983029" cy="735703"/>
      </dsp:txXfrm>
    </dsp:sp>
    <dsp:sp modelId="{6500FD8D-34AB-BA4D-B5E0-DB3B635FB3DB}">
      <dsp:nvSpPr>
        <dsp:cNvPr id="0" name=""/>
        <dsp:cNvSpPr/>
      </dsp:nvSpPr>
      <dsp:spPr>
        <a:xfrm>
          <a:off x="4366998" y="451814"/>
          <a:ext cx="1983029" cy="1366307"/>
        </a:xfrm>
        <a:prstGeom prst="roundRect">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FCDB3326-9C47-A542-8336-E3AB51F69F6F}">
      <dsp:nvSpPr>
        <dsp:cNvPr id="0" name=""/>
        <dsp:cNvSpPr/>
      </dsp:nvSpPr>
      <dsp:spPr>
        <a:xfrm>
          <a:off x="4366998" y="1818121"/>
          <a:ext cx="1983029" cy="735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lvl="0" algn="ctr" defTabSz="488950">
            <a:lnSpc>
              <a:spcPct val="90000"/>
            </a:lnSpc>
            <a:spcBef>
              <a:spcPct val="0"/>
            </a:spcBef>
            <a:spcAft>
              <a:spcPct val="35000"/>
            </a:spcAft>
          </a:pPr>
          <a:r>
            <a:rPr lang="en-GB" sz="1100" b="0" kern="1200" dirty="0" smtClean="0"/>
            <a:t>Big Pit Amgueddfa Lofaol Cymru</a:t>
          </a:r>
        </a:p>
        <a:p>
          <a:pPr lvl="0" algn="ctr" defTabSz="488950">
            <a:lnSpc>
              <a:spcPct val="90000"/>
            </a:lnSpc>
            <a:spcBef>
              <a:spcPct val="0"/>
            </a:spcBef>
            <a:spcAft>
              <a:spcPct val="35000"/>
            </a:spcAft>
          </a:pPr>
          <a:r>
            <a:rPr lang="en-US" sz="1100" kern="1200" dirty="0" smtClean="0"/>
            <a:t>Big Pit National Coal Museum</a:t>
          </a:r>
          <a:endParaRPr lang="en-US" sz="1100" kern="1200" dirty="0"/>
        </a:p>
      </dsp:txBody>
      <dsp:txXfrm>
        <a:off x="4366998" y="1818121"/>
        <a:ext cx="1983029" cy="735703"/>
      </dsp:txXfrm>
    </dsp:sp>
    <dsp:sp modelId="{C2942CAF-7BE4-FC48-BA70-91178341B7CA}">
      <dsp:nvSpPr>
        <dsp:cNvPr id="0" name=""/>
        <dsp:cNvSpPr/>
      </dsp:nvSpPr>
      <dsp:spPr>
        <a:xfrm>
          <a:off x="6548413" y="451814"/>
          <a:ext cx="1983029" cy="1366307"/>
        </a:xfrm>
        <a:prstGeom prst="roundRect">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E751851A-A977-534E-9BC9-8DC237D6F3FA}">
      <dsp:nvSpPr>
        <dsp:cNvPr id="0" name=""/>
        <dsp:cNvSpPr/>
      </dsp:nvSpPr>
      <dsp:spPr>
        <a:xfrm>
          <a:off x="6548413" y="1818121"/>
          <a:ext cx="1983029" cy="735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lvl="0" algn="ctr" defTabSz="488950">
            <a:lnSpc>
              <a:spcPct val="90000"/>
            </a:lnSpc>
            <a:spcBef>
              <a:spcPct val="0"/>
            </a:spcBef>
            <a:spcAft>
              <a:spcPct val="35000"/>
            </a:spcAft>
          </a:pPr>
          <a:r>
            <a:rPr lang="en-US" sz="1100" kern="1200" dirty="0" smtClean="0"/>
            <a:t>Amgueddfa Wlân Cymru National Wool Museum</a:t>
          </a:r>
          <a:endParaRPr lang="en-US" sz="1100" kern="1200" dirty="0"/>
        </a:p>
      </dsp:txBody>
      <dsp:txXfrm>
        <a:off x="6548413" y="1818121"/>
        <a:ext cx="1983029" cy="735703"/>
      </dsp:txXfrm>
    </dsp:sp>
    <dsp:sp modelId="{3E647B93-B2A4-4C40-BF41-E4A2785497B6}">
      <dsp:nvSpPr>
        <dsp:cNvPr id="0" name=""/>
        <dsp:cNvSpPr/>
      </dsp:nvSpPr>
      <dsp:spPr>
        <a:xfrm>
          <a:off x="19339" y="2750023"/>
          <a:ext cx="1983029" cy="1366307"/>
        </a:xfrm>
        <a:prstGeom prst="roundRect">
          <a:avLst/>
        </a:prstGeom>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00909917-72A9-394C-8E92-56964ECAE1F4}">
      <dsp:nvSpPr>
        <dsp:cNvPr id="0" name=""/>
        <dsp:cNvSpPr/>
      </dsp:nvSpPr>
      <dsp:spPr>
        <a:xfrm>
          <a:off x="151071" y="4118177"/>
          <a:ext cx="1983029" cy="735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lvl="0" algn="ctr" defTabSz="488950">
            <a:lnSpc>
              <a:spcPct val="90000"/>
            </a:lnSpc>
            <a:spcBef>
              <a:spcPct val="0"/>
            </a:spcBef>
            <a:spcAft>
              <a:spcPct val="35000"/>
            </a:spcAft>
          </a:pPr>
          <a:r>
            <a:rPr lang="en-US" sz="1100" kern="1200" dirty="0" smtClean="0"/>
            <a:t>Amgueddfa Lleng Rufeinig Cymru                         National Roman Legion Museum</a:t>
          </a:r>
          <a:endParaRPr lang="en-US" sz="1100" kern="1200" dirty="0"/>
        </a:p>
      </dsp:txBody>
      <dsp:txXfrm>
        <a:off x="151071" y="4118177"/>
        <a:ext cx="1983029" cy="735703"/>
      </dsp:txXfrm>
    </dsp:sp>
    <dsp:sp modelId="{D2ADA61A-B6C5-4D4B-8F66-100F430C6CAF}">
      <dsp:nvSpPr>
        <dsp:cNvPr id="0" name=""/>
        <dsp:cNvSpPr/>
      </dsp:nvSpPr>
      <dsp:spPr>
        <a:xfrm>
          <a:off x="2179576" y="2750023"/>
          <a:ext cx="1983029" cy="1366307"/>
        </a:xfrm>
        <a:prstGeom prst="roundRect">
          <a:avLst/>
        </a:prstGeom>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47663813-BB7E-8648-8240-7048AF6C79C7}">
      <dsp:nvSpPr>
        <dsp:cNvPr id="0" name=""/>
        <dsp:cNvSpPr/>
      </dsp:nvSpPr>
      <dsp:spPr>
        <a:xfrm>
          <a:off x="2179576" y="4118177"/>
          <a:ext cx="1983029" cy="735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lvl="0" algn="ctr" defTabSz="488950">
            <a:lnSpc>
              <a:spcPct val="90000"/>
            </a:lnSpc>
            <a:spcBef>
              <a:spcPct val="0"/>
            </a:spcBef>
            <a:spcAft>
              <a:spcPct val="35000"/>
            </a:spcAft>
          </a:pPr>
          <a:r>
            <a:rPr lang="en-US" sz="1100" kern="1200" dirty="0" smtClean="0"/>
            <a:t>Amgueddfa Lechi Cymru National Slate Museum</a:t>
          </a:r>
          <a:endParaRPr lang="en-US" sz="1100" kern="1200" dirty="0"/>
        </a:p>
      </dsp:txBody>
      <dsp:txXfrm>
        <a:off x="2179576" y="4118177"/>
        <a:ext cx="1983029" cy="735703"/>
      </dsp:txXfrm>
    </dsp:sp>
    <dsp:sp modelId="{F00807C9-E9E2-3345-9489-FE9A4C8D0044}">
      <dsp:nvSpPr>
        <dsp:cNvPr id="0" name=""/>
        <dsp:cNvSpPr/>
      </dsp:nvSpPr>
      <dsp:spPr>
        <a:xfrm>
          <a:off x="4339812" y="2750023"/>
          <a:ext cx="1983029" cy="1366307"/>
        </a:xfrm>
        <a:prstGeom prst="roundRect">
          <a:avLst/>
        </a:prstGeom>
        <a:blipFill>
          <a:blip xmlns:r="http://schemas.openxmlformats.org/officeDocument/2006/relationships" r:embed="rId7" cstate="screen">
            <a:extLst>
              <a:ext uri="{28A0092B-C50C-407E-A947-70E740481C1C}">
                <a14:useLocalDpi xmlns:a14="http://schemas.microsoft.com/office/drawing/2010/main"/>
              </a:ext>
            </a:extLst>
          </a:blip>
          <a:srcRect/>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1DC33DB7-1BE4-DD41-A4A1-068DFD60E876}">
      <dsp:nvSpPr>
        <dsp:cNvPr id="0" name=""/>
        <dsp:cNvSpPr/>
      </dsp:nvSpPr>
      <dsp:spPr>
        <a:xfrm>
          <a:off x="4339812" y="4118177"/>
          <a:ext cx="1983029" cy="735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lvl="0" algn="ctr" defTabSz="488950">
            <a:lnSpc>
              <a:spcPct val="90000"/>
            </a:lnSpc>
            <a:spcBef>
              <a:spcPct val="0"/>
            </a:spcBef>
            <a:spcAft>
              <a:spcPct val="35000"/>
            </a:spcAft>
          </a:pPr>
          <a:r>
            <a:rPr lang="en-US" sz="1100" kern="1200" dirty="0" smtClean="0"/>
            <a:t>Amgueddfa Genedlaethol y Glannau                     National Waterfront Museum</a:t>
          </a:r>
          <a:endParaRPr lang="en-US" sz="1100" kern="1200" dirty="0"/>
        </a:p>
      </dsp:txBody>
      <dsp:txXfrm>
        <a:off x="4339812" y="4118177"/>
        <a:ext cx="1983029" cy="7357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213ED-E757-A141-A5CF-1CE35C8EE7E7}">
      <dsp:nvSpPr>
        <dsp:cNvPr id="0" name=""/>
        <dsp:cNvSpPr/>
      </dsp:nvSpPr>
      <dsp:spPr>
        <a:xfrm>
          <a:off x="3398036" y="1594746"/>
          <a:ext cx="1958461" cy="1958461"/>
        </a:xfrm>
        <a:prstGeom prst="ellipse">
          <a:avLst/>
        </a:prstGeom>
        <a:gradFill rotWithShape="0">
          <a:gsLst>
            <a:gs pos="0">
              <a:schemeClr val="accent3">
                <a:alpha val="50000"/>
                <a:hueOff val="0"/>
                <a:satOff val="0"/>
                <a:lumOff val="0"/>
                <a:alphaOff val="0"/>
                <a:shade val="70000"/>
                <a:satMod val="150000"/>
              </a:schemeClr>
            </a:gs>
            <a:gs pos="34000">
              <a:schemeClr val="accent3">
                <a:alpha val="50000"/>
                <a:hueOff val="0"/>
                <a:satOff val="0"/>
                <a:lumOff val="0"/>
                <a:alphaOff val="0"/>
                <a:shade val="70000"/>
                <a:satMod val="140000"/>
              </a:schemeClr>
            </a:gs>
            <a:gs pos="70000">
              <a:schemeClr val="accent3">
                <a:alpha val="50000"/>
                <a:hueOff val="0"/>
                <a:satOff val="0"/>
                <a:lumOff val="0"/>
                <a:alphaOff val="0"/>
                <a:tint val="100000"/>
                <a:shade val="90000"/>
                <a:satMod val="140000"/>
              </a:schemeClr>
            </a:gs>
            <a:gs pos="100000">
              <a:schemeClr val="accent3">
                <a:alpha val="50000"/>
                <a:hueOff val="0"/>
                <a:satOff val="0"/>
                <a:lumOff val="0"/>
                <a:alphaOff val="0"/>
                <a:tint val="100000"/>
                <a:shade val="100000"/>
                <a:satMod val="10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sp>
    <dsp:sp modelId="{1DC4B1DF-B514-6F4A-934D-EE04FC12C243}">
      <dsp:nvSpPr>
        <dsp:cNvPr id="0" name=""/>
        <dsp:cNvSpPr/>
      </dsp:nvSpPr>
      <dsp:spPr>
        <a:xfrm>
          <a:off x="3241359" y="0"/>
          <a:ext cx="2271814" cy="131496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kern="1200" dirty="0" smtClean="0"/>
            <a:t>Cultural Learning</a:t>
          </a:r>
          <a:endParaRPr lang="en-US" sz="2200" kern="1200" dirty="0"/>
        </a:p>
      </dsp:txBody>
      <dsp:txXfrm>
        <a:off x="3241359" y="0"/>
        <a:ext cx="2271814" cy="1314966"/>
      </dsp:txXfrm>
    </dsp:sp>
    <dsp:sp modelId="{74D09A71-B2F5-874F-BB9E-F6A285AA69F1}">
      <dsp:nvSpPr>
        <dsp:cNvPr id="0" name=""/>
        <dsp:cNvSpPr/>
      </dsp:nvSpPr>
      <dsp:spPr>
        <a:xfrm>
          <a:off x="4143035" y="2135841"/>
          <a:ext cx="1958461" cy="1958461"/>
        </a:xfrm>
        <a:prstGeom prst="ellipse">
          <a:avLst/>
        </a:prstGeom>
        <a:gradFill rotWithShape="0">
          <a:gsLst>
            <a:gs pos="0">
              <a:schemeClr val="accent3">
                <a:alpha val="50000"/>
                <a:hueOff val="85723"/>
                <a:satOff val="5052"/>
                <a:lumOff val="-2451"/>
                <a:alphaOff val="0"/>
                <a:shade val="70000"/>
                <a:satMod val="150000"/>
              </a:schemeClr>
            </a:gs>
            <a:gs pos="34000">
              <a:schemeClr val="accent3">
                <a:alpha val="50000"/>
                <a:hueOff val="85723"/>
                <a:satOff val="5052"/>
                <a:lumOff val="-2451"/>
                <a:alphaOff val="0"/>
                <a:shade val="70000"/>
                <a:satMod val="140000"/>
              </a:schemeClr>
            </a:gs>
            <a:gs pos="70000">
              <a:schemeClr val="accent3">
                <a:alpha val="50000"/>
                <a:hueOff val="85723"/>
                <a:satOff val="5052"/>
                <a:lumOff val="-2451"/>
                <a:alphaOff val="0"/>
                <a:tint val="100000"/>
                <a:shade val="90000"/>
                <a:satMod val="140000"/>
              </a:schemeClr>
            </a:gs>
            <a:gs pos="100000">
              <a:schemeClr val="accent3">
                <a:alpha val="50000"/>
                <a:hueOff val="85723"/>
                <a:satOff val="5052"/>
                <a:lumOff val="-2451"/>
                <a:alphaOff val="0"/>
                <a:tint val="100000"/>
                <a:shade val="100000"/>
                <a:satMod val="10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sp>
    <dsp:sp modelId="{C4BB8D90-050C-744F-804C-DEEF1F0EB57D}">
      <dsp:nvSpPr>
        <dsp:cNvPr id="0" name=""/>
        <dsp:cNvSpPr/>
      </dsp:nvSpPr>
      <dsp:spPr>
        <a:xfrm>
          <a:off x="6257389" y="1734636"/>
          <a:ext cx="2036799" cy="142687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kern="1200" dirty="0" smtClean="0"/>
            <a:t>Health</a:t>
          </a:r>
          <a:r>
            <a:rPr lang="en-US" sz="2200" kern="1200" baseline="0" dirty="0" smtClean="0"/>
            <a:t> &amp; Well being</a:t>
          </a:r>
          <a:endParaRPr lang="en-US" sz="2200" kern="1200" dirty="0"/>
        </a:p>
      </dsp:txBody>
      <dsp:txXfrm>
        <a:off x="6257389" y="1734636"/>
        <a:ext cx="2036799" cy="1426878"/>
      </dsp:txXfrm>
    </dsp:sp>
    <dsp:sp modelId="{86DB60EB-5E5D-264D-9409-07A02B7C5477}">
      <dsp:nvSpPr>
        <dsp:cNvPr id="0" name=""/>
        <dsp:cNvSpPr/>
      </dsp:nvSpPr>
      <dsp:spPr>
        <a:xfrm>
          <a:off x="3858666" y="3012113"/>
          <a:ext cx="1958461" cy="1958461"/>
        </a:xfrm>
        <a:prstGeom prst="ellipse">
          <a:avLst/>
        </a:prstGeom>
        <a:gradFill rotWithShape="0">
          <a:gsLst>
            <a:gs pos="0">
              <a:schemeClr val="accent3">
                <a:alpha val="50000"/>
                <a:hueOff val="171446"/>
                <a:satOff val="10105"/>
                <a:lumOff val="-4902"/>
                <a:alphaOff val="0"/>
                <a:shade val="70000"/>
                <a:satMod val="150000"/>
              </a:schemeClr>
            </a:gs>
            <a:gs pos="34000">
              <a:schemeClr val="accent3">
                <a:alpha val="50000"/>
                <a:hueOff val="171446"/>
                <a:satOff val="10105"/>
                <a:lumOff val="-4902"/>
                <a:alphaOff val="0"/>
                <a:shade val="70000"/>
                <a:satMod val="140000"/>
              </a:schemeClr>
            </a:gs>
            <a:gs pos="70000">
              <a:schemeClr val="accent3">
                <a:alpha val="50000"/>
                <a:hueOff val="171446"/>
                <a:satOff val="10105"/>
                <a:lumOff val="-4902"/>
                <a:alphaOff val="0"/>
                <a:tint val="100000"/>
                <a:shade val="90000"/>
                <a:satMod val="140000"/>
              </a:schemeClr>
            </a:gs>
            <a:gs pos="100000">
              <a:schemeClr val="accent3">
                <a:alpha val="50000"/>
                <a:hueOff val="171446"/>
                <a:satOff val="10105"/>
                <a:lumOff val="-4902"/>
                <a:alphaOff val="0"/>
                <a:tint val="100000"/>
                <a:shade val="100000"/>
                <a:satMod val="10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sp>
    <dsp:sp modelId="{982200CC-CA40-1F4F-984A-0EDB94E51D3E}">
      <dsp:nvSpPr>
        <dsp:cNvPr id="0" name=""/>
        <dsp:cNvSpPr/>
      </dsp:nvSpPr>
      <dsp:spPr>
        <a:xfrm>
          <a:off x="5944035" y="4168724"/>
          <a:ext cx="2036799" cy="142687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kern="1200" dirty="0" smtClean="0"/>
            <a:t>Cultural Participation</a:t>
          </a:r>
          <a:endParaRPr lang="en-US" sz="2200" kern="1200" dirty="0"/>
        </a:p>
      </dsp:txBody>
      <dsp:txXfrm>
        <a:off x="5944035" y="4168724"/>
        <a:ext cx="2036799" cy="1426878"/>
      </dsp:txXfrm>
    </dsp:sp>
    <dsp:sp modelId="{648A4854-C523-DB49-9FE3-8E63072D39D8}">
      <dsp:nvSpPr>
        <dsp:cNvPr id="0" name=""/>
        <dsp:cNvSpPr/>
      </dsp:nvSpPr>
      <dsp:spPr>
        <a:xfrm>
          <a:off x="2937406" y="3012113"/>
          <a:ext cx="1958461" cy="1958461"/>
        </a:xfrm>
        <a:prstGeom prst="ellipse">
          <a:avLst/>
        </a:prstGeom>
        <a:gradFill rotWithShape="0">
          <a:gsLst>
            <a:gs pos="0">
              <a:schemeClr val="accent3">
                <a:alpha val="50000"/>
                <a:hueOff val="257169"/>
                <a:satOff val="15157"/>
                <a:lumOff val="-7353"/>
                <a:alphaOff val="0"/>
                <a:shade val="70000"/>
                <a:satMod val="150000"/>
              </a:schemeClr>
            </a:gs>
            <a:gs pos="34000">
              <a:schemeClr val="accent3">
                <a:alpha val="50000"/>
                <a:hueOff val="257169"/>
                <a:satOff val="15157"/>
                <a:lumOff val="-7353"/>
                <a:alphaOff val="0"/>
                <a:shade val="70000"/>
                <a:satMod val="140000"/>
              </a:schemeClr>
            </a:gs>
            <a:gs pos="70000">
              <a:schemeClr val="accent3">
                <a:alpha val="50000"/>
                <a:hueOff val="257169"/>
                <a:satOff val="15157"/>
                <a:lumOff val="-7353"/>
                <a:alphaOff val="0"/>
                <a:tint val="100000"/>
                <a:shade val="90000"/>
                <a:satMod val="140000"/>
              </a:schemeClr>
            </a:gs>
            <a:gs pos="100000">
              <a:schemeClr val="accent3">
                <a:alpha val="50000"/>
                <a:hueOff val="257169"/>
                <a:satOff val="15157"/>
                <a:lumOff val="-7353"/>
                <a:alphaOff val="0"/>
                <a:tint val="100000"/>
                <a:shade val="100000"/>
                <a:satMod val="10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sp>
    <dsp:sp modelId="{4E3335F9-1073-FD47-91AD-E6869868C9DD}">
      <dsp:nvSpPr>
        <dsp:cNvPr id="0" name=""/>
        <dsp:cNvSpPr/>
      </dsp:nvSpPr>
      <dsp:spPr>
        <a:xfrm>
          <a:off x="908168" y="4168724"/>
          <a:ext cx="2036799" cy="142687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kern="1200" dirty="0" smtClean="0"/>
            <a:t>Social/economic Impact</a:t>
          </a:r>
          <a:endParaRPr lang="en-US" sz="2200" kern="1200" dirty="0"/>
        </a:p>
      </dsp:txBody>
      <dsp:txXfrm>
        <a:off x="908168" y="4168724"/>
        <a:ext cx="2036799" cy="1426878"/>
      </dsp:txXfrm>
    </dsp:sp>
    <dsp:sp modelId="{386BAFFD-CAD4-734C-A5A9-5B227D5568D5}">
      <dsp:nvSpPr>
        <dsp:cNvPr id="0" name=""/>
        <dsp:cNvSpPr/>
      </dsp:nvSpPr>
      <dsp:spPr>
        <a:xfrm>
          <a:off x="2653037" y="2135841"/>
          <a:ext cx="1958461" cy="1958461"/>
        </a:xfrm>
        <a:prstGeom prst="ellipse">
          <a:avLst/>
        </a:prstGeom>
        <a:gradFill rotWithShape="0">
          <a:gsLst>
            <a:gs pos="0">
              <a:schemeClr val="accent3">
                <a:alpha val="50000"/>
                <a:hueOff val="342892"/>
                <a:satOff val="20210"/>
                <a:lumOff val="-9804"/>
                <a:alphaOff val="0"/>
                <a:shade val="70000"/>
                <a:satMod val="150000"/>
              </a:schemeClr>
            </a:gs>
            <a:gs pos="34000">
              <a:schemeClr val="accent3">
                <a:alpha val="50000"/>
                <a:hueOff val="342892"/>
                <a:satOff val="20210"/>
                <a:lumOff val="-9804"/>
                <a:alphaOff val="0"/>
                <a:shade val="70000"/>
                <a:satMod val="140000"/>
              </a:schemeClr>
            </a:gs>
            <a:gs pos="70000">
              <a:schemeClr val="accent3">
                <a:alpha val="50000"/>
                <a:hueOff val="342892"/>
                <a:satOff val="20210"/>
                <a:lumOff val="-9804"/>
                <a:alphaOff val="0"/>
                <a:tint val="100000"/>
                <a:shade val="90000"/>
                <a:satMod val="140000"/>
              </a:schemeClr>
            </a:gs>
            <a:gs pos="100000">
              <a:schemeClr val="accent3">
                <a:alpha val="50000"/>
                <a:hueOff val="342892"/>
                <a:satOff val="20210"/>
                <a:lumOff val="-9804"/>
                <a:alphaOff val="0"/>
                <a:tint val="100000"/>
                <a:shade val="100000"/>
                <a:satMod val="10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sp>
    <dsp:sp modelId="{5DEA430C-8888-2045-A681-4C12E6F7B476}">
      <dsp:nvSpPr>
        <dsp:cNvPr id="0" name=""/>
        <dsp:cNvSpPr/>
      </dsp:nvSpPr>
      <dsp:spPr>
        <a:xfrm>
          <a:off x="460344" y="1734636"/>
          <a:ext cx="2036799" cy="142687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kern="1200" dirty="0" smtClean="0"/>
            <a:t>Sectoral Change</a:t>
          </a:r>
          <a:endParaRPr lang="en-US" sz="2200" kern="1200" dirty="0"/>
        </a:p>
      </dsp:txBody>
      <dsp:txXfrm>
        <a:off x="460344" y="1734636"/>
        <a:ext cx="2036799" cy="14268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AD8E1-BDC6-C143-8F6B-6F798E23E4A9}">
      <dsp:nvSpPr>
        <dsp:cNvPr id="0" name=""/>
        <dsp:cNvSpPr/>
      </dsp:nvSpPr>
      <dsp:spPr>
        <a:xfrm>
          <a:off x="580707" y="0"/>
          <a:ext cx="6581351" cy="4945902"/>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9A6A66-F0F5-6841-9DC6-3369E3017F41}">
      <dsp:nvSpPr>
        <dsp:cNvPr id="0" name=""/>
        <dsp:cNvSpPr/>
      </dsp:nvSpPr>
      <dsp:spPr>
        <a:xfrm>
          <a:off x="3875" y="1483770"/>
          <a:ext cx="1863859" cy="1978360"/>
        </a:xfrm>
        <a:prstGeom prst="roundRect">
          <a:avLst/>
        </a:prstGeom>
        <a:solidFill>
          <a:schemeClr val="accent5">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Type 1 </a:t>
          </a:r>
        </a:p>
        <a:p>
          <a:pPr lvl="0" algn="l" defTabSz="711200">
            <a:lnSpc>
              <a:spcPct val="90000"/>
            </a:lnSpc>
            <a:spcBef>
              <a:spcPct val="0"/>
            </a:spcBef>
            <a:spcAft>
              <a:spcPct val="35000"/>
            </a:spcAft>
          </a:pPr>
          <a:r>
            <a:rPr lang="en-US" sz="1600" b="1" kern="1200" dirty="0" smtClean="0"/>
            <a:t>Known and easily shared evidence</a:t>
          </a:r>
          <a:endParaRPr lang="en-US" sz="1600" kern="1200" dirty="0"/>
        </a:p>
        <a:p>
          <a:pPr marL="114300" lvl="1" indent="-114300" algn="l" defTabSz="533400">
            <a:lnSpc>
              <a:spcPct val="90000"/>
            </a:lnSpc>
            <a:spcBef>
              <a:spcPct val="0"/>
            </a:spcBef>
            <a:spcAft>
              <a:spcPct val="15000"/>
            </a:spcAft>
            <a:buChar char="••"/>
          </a:pPr>
          <a:r>
            <a:rPr lang="en-US" sz="1200" kern="1200" dirty="0" smtClean="0"/>
            <a:t>Written and statistical evidence </a:t>
          </a:r>
          <a:endParaRPr lang="en-US" sz="1200" kern="1200" dirty="0"/>
        </a:p>
      </dsp:txBody>
      <dsp:txXfrm>
        <a:off x="94861" y="1574756"/>
        <a:ext cx="1681887" cy="1796388"/>
      </dsp:txXfrm>
    </dsp:sp>
    <dsp:sp modelId="{C08615FA-654D-BB43-A3FE-727E2B889DD9}">
      <dsp:nvSpPr>
        <dsp:cNvPr id="0" name=""/>
        <dsp:cNvSpPr/>
      </dsp:nvSpPr>
      <dsp:spPr>
        <a:xfrm>
          <a:off x="1960927" y="1483770"/>
          <a:ext cx="1863859" cy="1978360"/>
        </a:xfrm>
        <a:prstGeom prst="roundRect">
          <a:avLst/>
        </a:prstGeom>
        <a:solidFill>
          <a:schemeClr val="accent5">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Type 2 </a:t>
          </a:r>
        </a:p>
        <a:p>
          <a:pPr lvl="0" algn="l" defTabSz="711200">
            <a:lnSpc>
              <a:spcPct val="90000"/>
            </a:lnSpc>
            <a:spcBef>
              <a:spcPct val="0"/>
            </a:spcBef>
            <a:spcAft>
              <a:spcPct val="35000"/>
            </a:spcAft>
          </a:pPr>
          <a:r>
            <a:rPr lang="en-US" sz="1600" b="1" kern="1200" dirty="0" smtClean="0"/>
            <a:t>Known but not shared or written</a:t>
          </a:r>
          <a:endParaRPr lang="en-US" sz="1600" kern="1200" dirty="0"/>
        </a:p>
        <a:p>
          <a:pPr marL="114300" lvl="1" indent="-114300" algn="l" defTabSz="533400">
            <a:lnSpc>
              <a:spcPct val="90000"/>
            </a:lnSpc>
            <a:spcBef>
              <a:spcPct val="0"/>
            </a:spcBef>
            <a:spcAft>
              <a:spcPct val="15000"/>
            </a:spcAft>
            <a:buChar char="••"/>
          </a:pPr>
          <a:r>
            <a:rPr lang="en-US" sz="1200" kern="1200" dirty="0" smtClean="0"/>
            <a:t>Evidence gathered through questionnaire and face-to-face sessions</a:t>
          </a:r>
          <a:endParaRPr lang="en-US" sz="1200" kern="1200" dirty="0"/>
        </a:p>
      </dsp:txBody>
      <dsp:txXfrm>
        <a:off x="2051913" y="1574756"/>
        <a:ext cx="1681887" cy="1796388"/>
      </dsp:txXfrm>
    </dsp:sp>
    <dsp:sp modelId="{B7F46C13-1780-D549-9200-26264766775C}">
      <dsp:nvSpPr>
        <dsp:cNvPr id="0" name=""/>
        <dsp:cNvSpPr/>
      </dsp:nvSpPr>
      <dsp:spPr>
        <a:xfrm>
          <a:off x="3917979" y="1483770"/>
          <a:ext cx="1863859" cy="1978360"/>
        </a:xfrm>
        <a:prstGeom prst="roundRect">
          <a:avLst/>
        </a:prstGeom>
        <a:solidFill>
          <a:schemeClr val="accent5">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Type 3</a:t>
          </a:r>
        </a:p>
        <a:p>
          <a:pPr lvl="0" algn="l" defTabSz="711200">
            <a:lnSpc>
              <a:spcPct val="90000"/>
            </a:lnSpc>
            <a:spcBef>
              <a:spcPct val="0"/>
            </a:spcBef>
            <a:spcAft>
              <a:spcPct val="35000"/>
            </a:spcAft>
          </a:pPr>
          <a:r>
            <a:rPr lang="en-US" sz="1600" b="1" kern="1200" dirty="0" smtClean="0"/>
            <a:t>Emergent evidence</a:t>
          </a:r>
          <a:endParaRPr lang="en-US" sz="1600" b="1" kern="1200" dirty="0"/>
        </a:p>
        <a:p>
          <a:pPr marL="114300" lvl="1" indent="-114300" algn="l" defTabSz="533400">
            <a:lnSpc>
              <a:spcPct val="90000"/>
            </a:lnSpc>
            <a:spcBef>
              <a:spcPct val="0"/>
            </a:spcBef>
            <a:spcAft>
              <a:spcPct val="15000"/>
            </a:spcAft>
            <a:buChar char="••"/>
          </a:pPr>
          <a:r>
            <a:rPr lang="en-US" sz="1200" kern="1200" dirty="0" smtClean="0"/>
            <a:t>Observation and reflective</a:t>
          </a:r>
          <a:endParaRPr lang="en-US" sz="1200" kern="1200" dirty="0"/>
        </a:p>
      </dsp:txBody>
      <dsp:txXfrm>
        <a:off x="4008965" y="1574756"/>
        <a:ext cx="1681887" cy="1796388"/>
      </dsp:txXfrm>
    </dsp:sp>
    <dsp:sp modelId="{1FB227AF-3E13-6F48-A0C7-8503DFE79A7B}">
      <dsp:nvSpPr>
        <dsp:cNvPr id="0" name=""/>
        <dsp:cNvSpPr/>
      </dsp:nvSpPr>
      <dsp:spPr>
        <a:xfrm>
          <a:off x="5875032" y="1483770"/>
          <a:ext cx="1863859" cy="1978360"/>
        </a:xfrm>
        <a:prstGeom prst="roundRect">
          <a:avLst/>
        </a:prstGeom>
        <a:solidFill>
          <a:schemeClr val="accent5">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Type 4</a:t>
          </a:r>
        </a:p>
        <a:p>
          <a:pPr lvl="0" algn="l" defTabSz="711200">
            <a:lnSpc>
              <a:spcPct val="90000"/>
            </a:lnSpc>
            <a:spcBef>
              <a:spcPct val="0"/>
            </a:spcBef>
            <a:spcAft>
              <a:spcPct val="35000"/>
            </a:spcAft>
          </a:pPr>
          <a:r>
            <a:rPr lang="en-US" sz="1600" b="1" kern="1200" dirty="0" smtClean="0"/>
            <a:t>Unknown discoveries</a:t>
          </a:r>
          <a:endParaRPr lang="en-US" sz="1600" b="1" kern="1200" dirty="0"/>
        </a:p>
        <a:p>
          <a:pPr marL="114300" lvl="1" indent="-114300" algn="l" defTabSz="533400">
            <a:lnSpc>
              <a:spcPct val="90000"/>
            </a:lnSpc>
            <a:spcBef>
              <a:spcPct val="0"/>
            </a:spcBef>
            <a:spcAft>
              <a:spcPct val="15000"/>
            </a:spcAft>
            <a:buChar char="••"/>
          </a:pPr>
          <a:r>
            <a:rPr lang="en-US" sz="1200" kern="1200" dirty="0" smtClean="0"/>
            <a:t>Captured through journals, blogs and social media</a:t>
          </a:r>
          <a:endParaRPr lang="en-US" sz="1200" kern="1200" dirty="0"/>
        </a:p>
      </dsp:txBody>
      <dsp:txXfrm>
        <a:off x="5966018" y="1574756"/>
        <a:ext cx="1681887" cy="1796388"/>
      </dsp:txXfrm>
    </dsp:sp>
  </dsp:spTree>
</dsp:drawing>
</file>

<file path=ppt/diagrams/layout1.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mn-cs"/>
              </a:defRPr>
            </a:lvl1pPr>
          </a:lstStyle>
          <a:p>
            <a:pPr>
              <a:defRPr/>
            </a:pPr>
            <a:fld id="{8695C03E-139C-6544-97B6-E7E6485611A6}" type="datetimeFigureOut">
              <a:rPr lang="en-US"/>
              <a:pPr>
                <a:defRPr/>
              </a:pPr>
              <a:t>3/20/2017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mn-cs"/>
              </a:defRPr>
            </a:lvl1pPr>
          </a:lstStyle>
          <a:p>
            <a:pPr>
              <a:defRPr/>
            </a:pPr>
            <a:fld id="{10430664-0446-C745-8CA4-492DC7E1BA04}" type="slidenum">
              <a:rPr lang="en-US"/>
              <a:pPr>
                <a:defRPr/>
              </a:pPr>
              <a:t>‹#›</a:t>
            </a:fld>
            <a:endParaRPr lang="en-US" dirty="0"/>
          </a:p>
        </p:txBody>
      </p:sp>
    </p:spTree>
    <p:extLst>
      <p:ext uri="{BB962C8B-B14F-4D97-AF65-F5344CB8AC3E}">
        <p14:creationId xmlns:p14="http://schemas.microsoft.com/office/powerpoint/2010/main" val="1458186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mn-cs"/>
              </a:defRPr>
            </a:lvl1pPr>
          </a:lstStyle>
          <a:p>
            <a:pPr>
              <a:defRPr/>
            </a:pPr>
            <a:fld id="{47A85A22-C1A0-B544-BF82-52CD9ABB54FC}" type="datetimeFigureOut">
              <a:rPr lang="en-US"/>
              <a:pPr>
                <a:defRPr/>
              </a:pPr>
              <a:t>3/20/2017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y-GB" noProof="0" smtClean="0"/>
              <a:t>Click to edit Master text styles</a:t>
            </a:r>
          </a:p>
          <a:p>
            <a:pPr lvl="1"/>
            <a:r>
              <a:rPr lang="cy-GB" noProof="0" smtClean="0"/>
              <a:t>Second level</a:t>
            </a:r>
          </a:p>
          <a:p>
            <a:pPr lvl="2"/>
            <a:r>
              <a:rPr lang="cy-GB" noProof="0" smtClean="0"/>
              <a:t>Third level</a:t>
            </a:r>
          </a:p>
          <a:p>
            <a:pPr lvl="3"/>
            <a:r>
              <a:rPr lang="cy-GB" noProof="0" smtClean="0"/>
              <a:t>Fourth level</a:t>
            </a:r>
          </a:p>
          <a:p>
            <a:pPr lvl="4"/>
            <a:r>
              <a:rPr lang="cy-GB"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mn-cs"/>
              </a:defRPr>
            </a:lvl1pPr>
          </a:lstStyle>
          <a:p>
            <a:pPr>
              <a:defRPr/>
            </a:pPr>
            <a:fld id="{F495D5C1-1336-A242-AB44-DE7371D7B468}" type="slidenum">
              <a:rPr lang="en-US"/>
              <a:pPr>
                <a:defRPr/>
              </a:pPr>
              <a:t>‹#›</a:t>
            </a:fld>
            <a:endParaRPr lang="en-US" dirty="0"/>
          </a:p>
        </p:txBody>
      </p:sp>
    </p:spTree>
    <p:extLst>
      <p:ext uri="{BB962C8B-B14F-4D97-AF65-F5344CB8AC3E}">
        <p14:creationId xmlns:p14="http://schemas.microsoft.com/office/powerpoint/2010/main" val="299212522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ＭＳ Ｐゴシック" charset="0"/>
                <a:cs typeface="ＭＳ Ｐゴシック" charset="0"/>
              </a:rPr>
              <a:t>. </a:t>
            </a:r>
          </a:p>
          <a:p>
            <a:r>
              <a:rPr lang="en-GB" sz="1200" kern="1200" dirty="0" smtClean="0">
                <a:solidFill>
                  <a:schemeClr val="tx1"/>
                </a:solidFill>
                <a:effectLst/>
                <a:latin typeface="+mn-lt"/>
                <a:ea typeface="ＭＳ Ｐゴシック" charset="0"/>
                <a:cs typeface="ＭＳ Ｐゴシック" charset="0"/>
              </a:rPr>
              <a:t> </a:t>
            </a:r>
          </a:p>
        </p:txBody>
      </p:sp>
      <p:sp>
        <p:nvSpPr>
          <p:cNvPr id="4" name="Slide Number Placeholder 3"/>
          <p:cNvSpPr>
            <a:spLocks noGrp="1"/>
          </p:cNvSpPr>
          <p:nvPr>
            <p:ph type="sldNum" sz="quarter" idx="10"/>
          </p:nvPr>
        </p:nvSpPr>
        <p:spPr/>
        <p:txBody>
          <a:bodyPr/>
          <a:lstStyle/>
          <a:p>
            <a:pPr>
              <a:defRPr/>
            </a:pPr>
            <a:fld id="{F495D5C1-1336-A242-AB44-DE7371D7B468}" type="slidenum">
              <a:rPr lang="en-US" smtClean="0"/>
              <a:pPr>
                <a:defRPr/>
              </a:pPr>
              <a:t>1</a:t>
            </a:fld>
            <a:endParaRPr lang="en-US" dirty="0"/>
          </a:p>
        </p:txBody>
      </p:sp>
    </p:spTree>
    <p:extLst>
      <p:ext uri="{BB962C8B-B14F-4D97-AF65-F5344CB8AC3E}">
        <p14:creationId xmlns:p14="http://schemas.microsoft.com/office/powerpoint/2010/main" val="4201098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xfrm>
            <a:off x="685800" y="4343400"/>
            <a:ext cx="5486400" cy="4419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sz="1200" kern="1200" dirty="0">
              <a:solidFill>
                <a:schemeClr val="tx1"/>
              </a:solidFill>
              <a:effectLst/>
              <a:latin typeface="+mn-lt"/>
              <a:ea typeface="ＭＳ Ｐゴシック" charset="0"/>
              <a:cs typeface="ＭＳ Ｐゴシック" charset="0"/>
            </a:endParaRPr>
          </a:p>
        </p:txBody>
      </p:sp>
      <p:sp>
        <p:nvSpPr>
          <p:cNvPr id="10244"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37931725" indent="-37474525">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8E8F401B-CEEB-774E-9BB8-18635C6D301C}" type="slidenum">
              <a:rPr lang="en-US"/>
              <a:pPr/>
              <a:t>10</a:t>
            </a:fld>
            <a:endParaRPr lang="en-US" dirty="0"/>
          </a:p>
        </p:txBody>
      </p:sp>
    </p:spTree>
    <p:extLst>
      <p:ext uri="{BB962C8B-B14F-4D97-AF65-F5344CB8AC3E}">
        <p14:creationId xmlns:p14="http://schemas.microsoft.com/office/powerpoint/2010/main" val="948758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DDF96B2-95CF-4B84-90E5-EA090D9A4FF3}" type="slidenum">
              <a:rPr lang="en-GB" altLang="en-US" smtClean="0"/>
              <a:pPr/>
              <a:t>11</a:t>
            </a:fld>
            <a:endParaRPr lang="en-GB" altLang="en-US" dirty="0"/>
          </a:p>
        </p:txBody>
      </p:sp>
    </p:spTree>
    <p:extLst>
      <p:ext uri="{BB962C8B-B14F-4D97-AF65-F5344CB8AC3E}">
        <p14:creationId xmlns:p14="http://schemas.microsoft.com/office/powerpoint/2010/main" val="1500437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ＭＳ Ｐゴシック" charset="0"/>
                <a:cs typeface="ＭＳ Ｐゴシック" charset="0"/>
              </a:rPr>
              <a:t>.</a:t>
            </a:r>
            <a:endParaRPr lang="en-GB" sz="12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F495D5C1-1336-A242-AB44-DE7371D7B468}" type="slidenum">
              <a:rPr lang="en-US" smtClean="0"/>
              <a:pPr>
                <a:defRPr/>
              </a:pPr>
              <a:t>12</a:t>
            </a:fld>
            <a:endParaRPr lang="en-US" dirty="0"/>
          </a:p>
        </p:txBody>
      </p:sp>
    </p:spTree>
    <p:extLst>
      <p:ext uri="{BB962C8B-B14F-4D97-AF65-F5344CB8AC3E}">
        <p14:creationId xmlns:p14="http://schemas.microsoft.com/office/powerpoint/2010/main" val="1212929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F495D5C1-1336-A242-AB44-DE7371D7B468}" type="slidenum">
              <a:rPr lang="en-US" smtClean="0"/>
              <a:pPr>
                <a:defRPr/>
              </a:pPr>
              <a:t>13</a:t>
            </a:fld>
            <a:endParaRPr lang="en-US" dirty="0"/>
          </a:p>
        </p:txBody>
      </p:sp>
    </p:spTree>
    <p:extLst>
      <p:ext uri="{BB962C8B-B14F-4D97-AF65-F5344CB8AC3E}">
        <p14:creationId xmlns:p14="http://schemas.microsoft.com/office/powerpoint/2010/main" val="503760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F495D5C1-1336-A242-AB44-DE7371D7B468}" type="slidenum">
              <a:rPr lang="en-US" smtClean="0"/>
              <a:pPr>
                <a:defRPr/>
              </a:pPr>
              <a:t>14</a:t>
            </a:fld>
            <a:endParaRPr lang="en-US" dirty="0"/>
          </a:p>
        </p:txBody>
      </p:sp>
    </p:spTree>
    <p:extLst>
      <p:ext uri="{BB962C8B-B14F-4D97-AF65-F5344CB8AC3E}">
        <p14:creationId xmlns:p14="http://schemas.microsoft.com/office/powerpoint/2010/main" val="979127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495D5C1-1336-A242-AB44-DE7371D7B468}" type="slidenum">
              <a:rPr lang="en-US" smtClean="0"/>
              <a:pPr>
                <a:defRPr/>
              </a:pPr>
              <a:t>15</a:t>
            </a:fld>
            <a:endParaRPr lang="en-US" dirty="0"/>
          </a:p>
        </p:txBody>
      </p:sp>
    </p:spTree>
    <p:extLst>
      <p:ext uri="{BB962C8B-B14F-4D97-AF65-F5344CB8AC3E}">
        <p14:creationId xmlns:p14="http://schemas.microsoft.com/office/powerpoint/2010/main" val="2499996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F495D5C1-1336-A242-AB44-DE7371D7B468}" type="slidenum">
              <a:rPr lang="en-US" smtClean="0"/>
              <a:pPr>
                <a:defRPr/>
              </a:pPr>
              <a:t>16</a:t>
            </a:fld>
            <a:endParaRPr lang="en-US" dirty="0"/>
          </a:p>
        </p:txBody>
      </p:sp>
    </p:spTree>
    <p:extLst>
      <p:ext uri="{BB962C8B-B14F-4D97-AF65-F5344CB8AC3E}">
        <p14:creationId xmlns:p14="http://schemas.microsoft.com/office/powerpoint/2010/main" val="1820744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DF96B2-95CF-4B84-90E5-EA090D9A4FF3}" type="slidenum">
              <a:rPr lang="en-GB" altLang="en-US" smtClean="0"/>
              <a:pPr/>
              <a:t>17</a:t>
            </a:fld>
            <a:endParaRPr lang="en-GB" altLang="en-US" dirty="0"/>
          </a:p>
        </p:txBody>
      </p:sp>
    </p:spTree>
    <p:extLst>
      <p:ext uri="{BB962C8B-B14F-4D97-AF65-F5344CB8AC3E}">
        <p14:creationId xmlns:p14="http://schemas.microsoft.com/office/powerpoint/2010/main" val="524171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25E9F302-6ACE-4D35-A9BF-C085F04AB941}" type="slidenum">
              <a:rPr lang="en-US" smtClean="0"/>
              <a:pPr>
                <a:defRPr/>
              </a:pPr>
              <a:t>18</a:t>
            </a:fld>
            <a:endParaRPr lang="en-US" dirty="0"/>
          </a:p>
        </p:txBody>
      </p:sp>
    </p:spTree>
    <p:extLst>
      <p:ext uri="{BB962C8B-B14F-4D97-AF65-F5344CB8AC3E}">
        <p14:creationId xmlns:p14="http://schemas.microsoft.com/office/powerpoint/2010/main" val="2021082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95D5C1-1336-A242-AB44-DE7371D7B468}" type="slidenum">
              <a:rPr lang="en-US" smtClean="0"/>
              <a:pPr>
                <a:defRPr/>
              </a:pPr>
              <a:t>19</a:t>
            </a:fld>
            <a:endParaRPr lang="en-US" dirty="0"/>
          </a:p>
        </p:txBody>
      </p:sp>
    </p:spTree>
    <p:extLst>
      <p:ext uri="{BB962C8B-B14F-4D97-AF65-F5344CB8AC3E}">
        <p14:creationId xmlns:p14="http://schemas.microsoft.com/office/powerpoint/2010/main" val="2605222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85E9069D-9712-DF4E-B9DA-79FCA729B310}" type="slidenum">
              <a:rPr lang="en-GB"/>
              <a:pPr eaLnBrk="1" hangingPunct="1"/>
              <a:t>2</a:t>
            </a:fld>
            <a:endParaRPr lang="en-GB" dirty="0"/>
          </a:p>
        </p:txBody>
      </p:sp>
    </p:spTree>
    <p:extLst>
      <p:ext uri="{BB962C8B-B14F-4D97-AF65-F5344CB8AC3E}">
        <p14:creationId xmlns:p14="http://schemas.microsoft.com/office/powerpoint/2010/main" val="3081853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95D5C1-1336-A242-AB44-DE7371D7B468}" type="slidenum">
              <a:rPr lang="en-US" smtClean="0"/>
              <a:pPr>
                <a:defRPr/>
              </a:pPr>
              <a:t>20</a:t>
            </a:fld>
            <a:endParaRPr lang="en-US" dirty="0"/>
          </a:p>
        </p:txBody>
      </p:sp>
    </p:spTree>
    <p:extLst>
      <p:ext uri="{BB962C8B-B14F-4D97-AF65-F5344CB8AC3E}">
        <p14:creationId xmlns:p14="http://schemas.microsoft.com/office/powerpoint/2010/main" val="2071330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F495D5C1-1336-A242-AB44-DE7371D7B468}" type="slidenum">
              <a:rPr lang="en-US" smtClean="0"/>
              <a:pPr>
                <a:defRPr/>
              </a:pPr>
              <a:t>21</a:t>
            </a:fld>
            <a:endParaRPr lang="en-US" dirty="0"/>
          </a:p>
        </p:txBody>
      </p:sp>
    </p:spTree>
    <p:extLst>
      <p:ext uri="{BB962C8B-B14F-4D97-AF65-F5344CB8AC3E}">
        <p14:creationId xmlns:p14="http://schemas.microsoft.com/office/powerpoint/2010/main" val="22221948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95D5C1-1336-A242-AB44-DE7371D7B468}" type="slidenum">
              <a:rPr lang="en-US" smtClean="0"/>
              <a:pPr>
                <a:defRPr/>
              </a:pPr>
              <a:t>22</a:t>
            </a:fld>
            <a:endParaRPr lang="en-US" dirty="0"/>
          </a:p>
        </p:txBody>
      </p:sp>
    </p:spTree>
    <p:extLst>
      <p:ext uri="{BB962C8B-B14F-4D97-AF65-F5344CB8AC3E}">
        <p14:creationId xmlns:p14="http://schemas.microsoft.com/office/powerpoint/2010/main" val="1923544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95D5C1-1336-A242-AB44-DE7371D7B468}" type="slidenum">
              <a:rPr lang="en-US" smtClean="0"/>
              <a:pPr>
                <a:defRPr/>
              </a:pPr>
              <a:t>23</a:t>
            </a:fld>
            <a:endParaRPr lang="en-US" dirty="0"/>
          </a:p>
        </p:txBody>
      </p:sp>
    </p:spTree>
    <p:extLst>
      <p:ext uri="{BB962C8B-B14F-4D97-AF65-F5344CB8AC3E}">
        <p14:creationId xmlns:p14="http://schemas.microsoft.com/office/powerpoint/2010/main" val="66722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95D5C1-1336-A242-AB44-DE7371D7B468}" type="slidenum">
              <a:rPr lang="en-US" smtClean="0"/>
              <a:pPr>
                <a:defRPr/>
              </a:pPr>
              <a:t>24</a:t>
            </a:fld>
            <a:endParaRPr lang="en-US" dirty="0"/>
          </a:p>
        </p:txBody>
      </p:sp>
    </p:spTree>
    <p:extLst>
      <p:ext uri="{BB962C8B-B14F-4D97-AF65-F5344CB8AC3E}">
        <p14:creationId xmlns:p14="http://schemas.microsoft.com/office/powerpoint/2010/main" val="41582926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F495D5C1-1336-A242-AB44-DE7371D7B468}" type="slidenum">
              <a:rPr lang="en-US" smtClean="0"/>
              <a:pPr>
                <a:defRPr/>
              </a:pPr>
              <a:t>25</a:t>
            </a:fld>
            <a:endParaRPr lang="en-US" dirty="0"/>
          </a:p>
        </p:txBody>
      </p:sp>
    </p:spTree>
    <p:extLst>
      <p:ext uri="{BB962C8B-B14F-4D97-AF65-F5344CB8AC3E}">
        <p14:creationId xmlns:p14="http://schemas.microsoft.com/office/powerpoint/2010/main" val="28850072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B5527B8A-038A-6947-AF41-496DF9B3C850}" type="slidenum">
              <a:rPr lang="en-US" smtClean="0"/>
              <a:t>26</a:t>
            </a:fld>
            <a:endParaRPr lang="en-US" dirty="0"/>
          </a:p>
        </p:txBody>
      </p:sp>
    </p:spTree>
    <p:extLst>
      <p:ext uri="{BB962C8B-B14F-4D97-AF65-F5344CB8AC3E}">
        <p14:creationId xmlns:p14="http://schemas.microsoft.com/office/powerpoint/2010/main" val="21039077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527B8A-038A-6947-AF41-496DF9B3C850}" type="slidenum">
              <a:rPr lang="en-US" smtClean="0"/>
              <a:t>27</a:t>
            </a:fld>
            <a:endParaRPr lang="en-US" dirty="0"/>
          </a:p>
        </p:txBody>
      </p:sp>
    </p:spTree>
    <p:extLst>
      <p:ext uri="{BB962C8B-B14F-4D97-AF65-F5344CB8AC3E}">
        <p14:creationId xmlns:p14="http://schemas.microsoft.com/office/powerpoint/2010/main" val="29073999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95D5C1-1336-A242-AB44-DE7371D7B468}" type="slidenum">
              <a:rPr lang="en-US" smtClean="0"/>
              <a:pPr>
                <a:defRPr/>
              </a:pPr>
              <a:t>28</a:t>
            </a:fld>
            <a:endParaRPr lang="en-US" dirty="0"/>
          </a:p>
        </p:txBody>
      </p:sp>
    </p:spTree>
    <p:extLst>
      <p:ext uri="{BB962C8B-B14F-4D97-AF65-F5344CB8AC3E}">
        <p14:creationId xmlns:p14="http://schemas.microsoft.com/office/powerpoint/2010/main" val="991443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5527B8A-038A-6947-AF41-496DF9B3C850}" type="slidenum">
              <a:rPr lang="en-US" smtClean="0"/>
              <a:t>29</a:t>
            </a:fld>
            <a:endParaRPr lang="en-US" dirty="0"/>
          </a:p>
        </p:txBody>
      </p:sp>
    </p:spTree>
    <p:extLst>
      <p:ext uri="{BB962C8B-B14F-4D97-AF65-F5344CB8AC3E}">
        <p14:creationId xmlns:p14="http://schemas.microsoft.com/office/powerpoint/2010/main" val="6510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D753A668-75CD-42E4-A4EE-619D228E28E3}" type="slidenum">
              <a:rPr lang="en-GB" smtClean="0"/>
              <a:t>3</a:t>
            </a:fld>
            <a:endParaRPr lang="en-GB" dirty="0"/>
          </a:p>
        </p:txBody>
      </p:sp>
    </p:spTree>
    <p:extLst>
      <p:ext uri="{BB962C8B-B14F-4D97-AF65-F5344CB8AC3E}">
        <p14:creationId xmlns:p14="http://schemas.microsoft.com/office/powerpoint/2010/main" val="16277363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95D5C1-1336-A242-AB44-DE7371D7B468}" type="slidenum">
              <a:rPr lang="en-US" smtClean="0"/>
              <a:pPr>
                <a:defRPr/>
              </a:pPr>
              <a:t>30</a:t>
            </a:fld>
            <a:endParaRPr lang="en-US" dirty="0"/>
          </a:p>
        </p:txBody>
      </p:sp>
    </p:spTree>
    <p:extLst>
      <p:ext uri="{BB962C8B-B14F-4D97-AF65-F5344CB8AC3E}">
        <p14:creationId xmlns:p14="http://schemas.microsoft.com/office/powerpoint/2010/main" val="28388883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03CF32-9205-4390-87A8-65F144902290}" type="slidenum">
              <a:rPr lang="en-GB" smtClean="0"/>
              <a:t>31</a:t>
            </a:fld>
            <a:endParaRPr lang="en-GB" dirty="0"/>
          </a:p>
        </p:txBody>
      </p:sp>
    </p:spTree>
    <p:extLst>
      <p:ext uri="{BB962C8B-B14F-4D97-AF65-F5344CB8AC3E}">
        <p14:creationId xmlns:p14="http://schemas.microsoft.com/office/powerpoint/2010/main" val="12789541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F495D5C1-1336-A242-AB44-DE7371D7B468}" type="slidenum">
              <a:rPr lang="en-US" smtClean="0"/>
              <a:pPr>
                <a:defRPr/>
              </a:pPr>
              <a:t>32</a:t>
            </a:fld>
            <a:endParaRPr lang="en-US" dirty="0"/>
          </a:p>
        </p:txBody>
      </p:sp>
    </p:spTree>
    <p:extLst>
      <p:ext uri="{BB962C8B-B14F-4D97-AF65-F5344CB8AC3E}">
        <p14:creationId xmlns:p14="http://schemas.microsoft.com/office/powerpoint/2010/main" val="41432082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F495D5C1-1336-A242-AB44-DE7371D7B468}" type="slidenum">
              <a:rPr lang="en-US" smtClean="0"/>
              <a:pPr>
                <a:defRPr/>
              </a:pPr>
              <a:t>33</a:t>
            </a:fld>
            <a:endParaRPr lang="en-US" dirty="0"/>
          </a:p>
        </p:txBody>
      </p:sp>
    </p:spTree>
    <p:extLst>
      <p:ext uri="{BB962C8B-B14F-4D97-AF65-F5344CB8AC3E}">
        <p14:creationId xmlns:p14="http://schemas.microsoft.com/office/powerpoint/2010/main" val="14168434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TextEdit="1"/>
          </p:cNvSpPr>
          <p:nvPr>
            <p:ph type="sldImg"/>
          </p:nvPr>
        </p:nvSpPr>
        <p:spPr bwMode="auto">
          <a:noFill/>
          <a:ln>
            <a:solidFill>
              <a:srgbClr val="000000"/>
            </a:solidFill>
            <a:miter lim="800000"/>
            <a:headEnd/>
            <a:tailEnd/>
          </a:ln>
        </p:spPr>
      </p:sp>
      <p:sp>
        <p:nvSpPr>
          <p:cNvPr id="52226" name="Rectangle 3"/>
          <p:cNvSpPr>
            <a:spLocks noGrp="1"/>
          </p:cNvSpPr>
          <p:nvPr>
            <p:ph type="body" idx="1"/>
          </p:nvPr>
        </p:nvSpPr>
        <p:spPr bwMode="auto">
          <a:noFill/>
        </p:spPr>
        <p:txBody>
          <a:bodyPr wrap="square" numCol="1" anchor="t" anchorCtr="0" compatLnSpc="1">
            <a:prstTxWarp prst="textNoShape">
              <a:avLst/>
            </a:prstTxWarp>
          </a:bodyPr>
          <a:lstStyle/>
          <a:p>
            <a:endParaRPr lang="en-GB" sz="1200" kern="1200" dirty="0">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3579860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95D5C1-1336-A242-AB44-DE7371D7B468}" type="slidenum">
              <a:rPr lang="en-US" smtClean="0"/>
              <a:pPr>
                <a:defRPr/>
              </a:pPr>
              <a:t>4</a:t>
            </a:fld>
            <a:endParaRPr lang="en-US" dirty="0"/>
          </a:p>
        </p:txBody>
      </p:sp>
    </p:spTree>
    <p:extLst>
      <p:ext uri="{BB962C8B-B14F-4D97-AF65-F5344CB8AC3E}">
        <p14:creationId xmlns:p14="http://schemas.microsoft.com/office/powerpoint/2010/main" val="2605222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F495D5C1-1336-A242-AB44-DE7371D7B468}" type="slidenum">
              <a:rPr lang="en-US" smtClean="0"/>
              <a:pPr>
                <a:defRPr/>
              </a:pPr>
              <a:t>5</a:t>
            </a:fld>
            <a:endParaRPr lang="en-US" dirty="0"/>
          </a:p>
        </p:txBody>
      </p:sp>
    </p:spTree>
    <p:extLst>
      <p:ext uri="{BB962C8B-B14F-4D97-AF65-F5344CB8AC3E}">
        <p14:creationId xmlns:p14="http://schemas.microsoft.com/office/powerpoint/2010/main" val="4122986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ＭＳ Ｐゴシック" charset="0"/>
                <a:cs typeface="ＭＳ Ｐゴシック" charset="0"/>
              </a:rPr>
              <a:t>.</a:t>
            </a:r>
          </a:p>
        </p:txBody>
      </p:sp>
      <p:sp>
        <p:nvSpPr>
          <p:cNvPr id="4" name="Slide Number Placeholder 3"/>
          <p:cNvSpPr>
            <a:spLocks noGrp="1"/>
          </p:cNvSpPr>
          <p:nvPr>
            <p:ph type="sldNum" sz="quarter" idx="10"/>
          </p:nvPr>
        </p:nvSpPr>
        <p:spPr/>
        <p:txBody>
          <a:bodyPr/>
          <a:lstStyle/>
          <a:p>
            <a:pPr>
              <a:defRPr/>
            </a:pPr>
            <a:fld id="{F495D5C1-1336-A242-AB44-DE7371D7B468}" type="slidenum">
              <a:rPr lang="en-US" smtClean="0"/>
              <a:pPr>
                <a:defRPr/>
              </a:pPr>
              <a:t>6</a:t>
            </a:fld>
            <a:endParaRPr lang="en-US" dirty="0"/>
          </a:p>
        </p:txBody>
      </p:sp>
    </p:spTree>
    <p:extLst>
      <p:ext uri="{BB962C8B-B14F-4D97-AF65-F5344CB8AC3E}">
        <p14:creationId xmlns:p14="http://schemas.microsoft.com/office/powerpoint/2010/main" val="3405586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95D5C1-1336-A242-AB44-DE7371D7B468}" type="slidenum">
              <a:rPr lang="en-US" smtClean="0"/>
              <a:pPr>
                <a:defRPr/>
              </a:pPr>
              <a:t>7</a:t>
            </a:fld>
            <a:endParaRPr lang="en-US" dirty="0"/>
          </a:p>
        </p:txBody>
      </p:sp>
    </p:spTree>
    <p:extLst>
      <p:ext uri="{BB962C8B-B14F-4D97-AF65-F5344CB8AC3E}">
        <p14:creationId xmlns:p14="http://schemas.microsoft.com/office/powerpoint/2010/main" val="4268067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F495D5C1-1336-A242-AB44-DE7371D7B468}" type="slidenum">
              <a:rPr lang="en-US" smtClean="0"/>
              <a:pPr>
                <a:defRPr/>
              </a:pPr>
              <a:t>8</a:t>
            </a:fld>
            <a:endParaRPr lang="en-US" dirty="0"/>
          </a:p>
        </p:txBody>
      </p:sp>
    </p:spTree>
    <p:extLst>
      <p:ext uri="{BB962C8B-B14F-4D97-AF65-F5344CB8AC3E}">
        <p14:creationId xmlns:p14="http://schemas.microsoft.com/office/powerpoint/2010/main" val="3755703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5527B8A-038A-6947-AF41-496DF9B3C850}" type="slidenum">
              <a:rPr lang="en-US" smtClean="0"/>
              <a:pPr/>
              <a:t>9</a:t>
            </a:fld>
            <a:endParaRPr lang="en-US" dirty="0"/>
          </a:p>
        </p:txBody>
      </p:sp>
    </p:spTree>
    <p:extLst>
      <p:ext uri="{BB962C8B-B14F-4D97-AF65-F5344CB8AC3E}">
        <p14:creationId xmlns:p14="http://schemas.microsoft.com/office/powerpoint/2010/main" val="191373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GB"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7080A2B7-E859-B24A-865B-295B7779E458}" type="datetime2">
              <a:rPr lang="en-US" smtClean="0"/>
              <a:pPr>
                <a:defRPr/>
              </a:pPr>
              <a:t>Monday, March 20, 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460C637-243C-DB40-B984-BF34D81FAA59}" type="slidenum">
              <a:rPr lang="en-US" smtClean="0"/>
              <a:pPr>
                <a:defRPr/>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pPr>
              <a:defRPr/>
            </a:pPr>
            <a:fld id="{31946BA4-06CF-BF49-88C6-74108F657B5A}" type="datetime2">
              <a:rPr lang="en-US" smtClean="0"/>
              <a:pPr>
                <a:defRPr/>
              </a:pPr>
              <a:t>Monday, March 20, 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D9A1C95-00BD-974A-8CDC-18C6A6952ED7}"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pPr>
              <a:defRPr/>
            </a:pPr>
            <a:fld id="{D8F05396-3D21-6245-9163-59BEC41B6161}" type="datetime2">
              <a:rPr lang="en-US" smtClean="0"/>
              <a:pPr>
                <a:defRPr/>
              </a:pPr>
              <a:t>Monday, March 20, 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D698270-08D7-DE48-8196-2828511AA84E}"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599158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pPr>
              <a:defRPr/>
            </a:pPr>
            <a:fld id="{6325F3A1-B597-7C4A-AEF9-CA23784C79CA}" type="datetime2">
              <a:rPr lang="en-US" smtClean="0"/>
              <a:pPr>
                <a:defRPr/>
              </a:pPr>
              <a:t>Monday, March 20, 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A071062-4BF2-A44E-9A53-D40E6C2763C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GB"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pPr>
              <a:defRPr/>
            </a:pPr>
            <a:fld id="{01F98540-EACC-E443-BCDA-176A8E03AED2}" type="datetime2">
              <a:rPr lang="en-US" smtClean="0"/>
              <a:pPr>
                <a:defRPr/>
              </a:pPr>
              <a:t>Monday, March 20, 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F3FBAC6-9797-6B4B-A271-B2420C95A3C0}" type="slidenum">
              <a:rPr lang="en-US" smtClean="0"/>
              <a:pPr>
                <a:defRPr/>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Date Placeholder 4"/>
          <p:cNvSpPr>
            <a:spLocks noGrp="1"/>
          </p:cNvSpPr>
          <p:nvPr>
            <p:ph type="dt" sz="half" idx="10"/>
          </p:nvPr>
        </p:nvSpPr>
        <p:spPr/>
        <p:txBody>
          <a:bodyPr/>
          <a:lstStyle/>
          <a:p>
            <a:pPr>
              <a:defRPr/>
            </a:pPr>
            <a:fld id="{4308B81B-6E3A-F244-A3B4-342FDB466D1D}" type="datetime2">
              <a:rPr lang="en-US" smtClean="0"/>
              <a:pPr>
                <a:defRPr/>
              </a:pPr>
              <a:t>Monday, March 20, 2017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D8AD333-1F2F-6C46-AAA9-1DB6D011FAF5}"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p:txBody>
          <a:bodyPr/>
          <a:lstStyle/>
          <a:p>
            <a:pPr>
              <a:defRPr/>
            </a:pPr>
            <a:fld id="{E0ECC7D2-729C-EE4A-BDCE-68DCC89C5491}" type="datetime2">
              <a:rPr lang="en-US" smtClean="0"/>
              <a:pPr>
                <a:defRPr/>
              </a:pPr>
              <a:t>Monday, March 20, 2017</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02C2462F-2E0E-1449-B001-7FD8A5D6E681}" type="slidenum">
              <a:rPr lang="en-US" smtClean="0"/>
              <a:pPr>
                <a:defRPr/>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pPr>
              <a:defRPr/>
            </a:pPr>
            <a:fld id="{53EC5B53-AC89-1B44-801E-32B644FF8F9A}" type="datetime2">
              <a:rPr lang="en-US" smtClean="0"/>
              <a:pPr>
                <a:defRPr/>
              </a:pPr>
              <a:t>Monday, March 20, 2017</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86674C9F-2397-F840-9C86-15C6FF36BF19}"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D594B69-4278-2B4B-B5D2-583A841733A4}" type="datetime2">
              <a:rPr lang="en-US" smtClean="0"/>
              <a:pPr>
                <a:defRPr/>
              </a:pPr>
              <a:t>Monday, March 20, 2017</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32A8D1F7-F742-1C48-9B33-2CB52CFAD8F6}"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GB"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pPr>
              <a:defRPr/>
            </a:pPr>
            <a:fld id="{C34E4804-CAA3-194F-B937-3E96EF6B95F5}" type="datetime2">
              <a:rPr lang="en-US" smtClean="0"/>
              <a:pPr>
                <a:defRPr/>
              </a:pPr>
              <a:t>Monday, March 20, 2017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087CDDC-9C5B-6A48-98CB-484FEFE56DDA}" type="slidenum">
              <a:rPr lang="en-US" smtClean="0"/>
              <a:pPr>
                <a:defRPr/>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GB"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pPr>
              <a:defRPr/>
            </a:pPr>
            <a:fld id="{2B4A64A0-6ACF-044C-9913-26C55306BD88}" type="datetime2">
              <a:rPr lang="en-US" smtClean="0"/>
              <a:pPr>
                <a:defRPr/>
              </a:pPr>
              <a:t>Monday, March 20, 2017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CBD7E1F-7470-4940-86E7-E2376EF42B0D}"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fld id="{9612B464-F4B4-824E-A1FC-55717A52A3CD}" type="datetime2">
              <a:rPr lang="en-US" smtClean="0"/>
              <a:pPr>
                <a:defRPr/>
              </a:pPr>
              <a:t>Monday, March 20, 2017</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73F86848-A1EE-A042-882A-E868509BE076}"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 id="2147484120" r:id="rId12"/>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gov.wales/topics/people-and-communities/people/future-generations-ac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9.png"/><Relationship Id="rId4" Type="http://schemas.openxmlformats.org/officeDocument/2006/relationships/diagramLayout" Target="../diagrams/layout2.xml"/><Relationship Id="rId9"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chart" Target="../charts/chart2.xml"/><Relationship Id="rId4" Type="http://schemas.openxmlformats.org/officeDocument/2006/relationships/image" Target="../media/image33.jpeg"/><Relationship Id="rId9" Type="http://schemas.openxmlformats.org/officeDocument/2006/relationships/chart" Target="../charts/chart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8.emf"/><Relationship Id="rId4" Type="http://schemas.openxmlformats.org/officeDocument/2006/relationships/package" Target="../embeddings/Microsoft_Word_Document3.docx"/></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09538"/>
            <a:ext cx="7207738" cy="2389287"/>
          </a:xfrm>
        </p:spPr>
        <p:txBody>
          <a:bodyPr>
            <a:normAutofit fontScale="90000"/>
          </a:bodyPr>
          <a:lstStyle/>
          <a:p>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solidFill>
                  <a:schemeClr val="bg2">
                    <a:lumMod val="50000"/>
                  </a:schemeClr>
                </a:solidFill>
              </a:rPr>
              <a:t>What is all this telling Us and are we doing it right?</a:t>
            </a:r>
            <a:br>
              <a:rPr lang="en-US" sz="3200" dirty="0" smtClean="0">
                <a:solidFill>
                  <a:schemeClr val="bg2">
                    <a:lumMod val="50000"/>
                  </a:schemeClr>
                </a:solidFill>
              </a:rPr>
            </a:br>
            <a:endParaRPr lang="en-US" sz="3200" dirty="0">
              <a:solidFill>
                <a:schemeClr val="bg2">
                  <a:lumMod val="50000"/>
                </a:schemeClr>
              </a:solidFill>
            </a:endParaRPr>
          </a:p>
        </p:txBody>
      </p:sp>
      <p:sp>
        <p:nvSpPr>
          <p:cNvPr id="3" name="Subtitle 2"/>
          <p:cNvSpPr>
            <a:spLocks noGrp="1"/>
          </p:cNvSpPr>
          <p:nvPr>
            <p:ph type="subTitle" idx="1"/>
          </p:nvPr>
        </p:nvSpPr>
        <p:spPr>
          <a:xfrm>
            <a:off x="685799" y="3505199"/>
            <a:ext cx="8273689" cy="2997088"/>
          </a:xfrm>
        </p:spPr>
        <p:txBody>
          <a:bodyPr/>
          <a:lstStyle/>
          <a:p>
            <a:endParaRPr lang="en-US" sz="1800" dirty="0" smtClean="0"/>
          </a:p>
          <a:p>
            <a:endParaRPr lang="en-US" sz="1800" dirty="0"/>
          </a:p>
          <a:p>
            <a:r>
              <a:rPr lang="en-US" sz="1800" b="1" dirty="0" smtClean="0"/>
              <a:t>Janice Lane</a:t>
            </a:r>
          </a:p>
          <a:p>
            <a:r>
              <a:rPr lang="en-US" sz="1800" dirty="0" smtClean="0"/>
              <a:t>Cyfarwyddwr Datblygu Orielau a Phrofiad Ymwelwyr</a:t>
            </a:r>
          </a:p>
          <a:p>
            <a:r>
              <a:rPr lang="en-US" sz="1800" dirty="0"/>
              <a:t>/</a:t>
            </a:r>
            <a:r>
              <a:rPr lang="en-US" sz="1800" dirty="0" smtClean="0"/>
              <a:t> Director of Gallery Development &amp; Visitor Experience</a:t>
            </a:r>
          </a:p>
          <a:p>
            <a:r>
              <a:rPr lang="en-US" sz="2000" dirty="0" smtClean="0"/>
              <a:t>Amgueddfa </a:t>
            </a:r>
            <a:r>
              <a:rPr lang="en-US" sz="2000" dirty="0"/>
              <a:t>Cymru </a:t>
            </a:r>
            <a:r>
              <a:rPr lang="en-US" sz="2000" dirty="0" smtClean="0"/>
              <a:t>  National </a:t>
            </a:r>
            <a:r>
              <a:rPr lang="en-US" sz="2000" dirty="0"/>
              <a:t>Museum Wales</a:t>
            </a:r>
            <a:r>
              <a:rPr lang="en-US" sz="2000" b="1" dirty="0"/>
              <a:t/>
            </a:r>
            <a:br>
              <a:rPr lang="en-US" sz="2000" b="1" dirty="0"/>
            </a:br>
            <a:endParaRPr lang="en-US" sz="2000" dirty="0"/>
          </a:p>
          <a:p>
            <a:r>
              <a:rPr lang="en-US" sz="1800" dirty="0" smtClean="0"/>
              <a:t>VSG March 2017</a:t>
            </a:r>
            <a:endParaRPr lang="en-US" sz="1800" dirty="0"/>
          </a:p>
        </p:txBody>
      </p:sp>
      <p:sp>
        <p:nvSpPr>
          <p:cNvPr id="4" name="TextBox 3"/>
          <p:cNvSpPr txBox="1"/>
          <p:nvPr/>
        </p:nvSpPr>
        <p:spPr>
          <a:xfrm>
            <a:off x="8066973" y="6057864"/>
            <a:ext cx="184666" cy="369332"/>
          </a:xfrm>
          <a:prstGeom prst="rect">
            <a:avLst/>
          </a:prstGeom>
          <a:noFill/>
        </p:spPr>
        <p:txBody>
          <a:bodyPr wrap="none" rtlCol="0">
            <a:spAutoFit/>
          </a:bodyPr>
          <a:lstStyle/>
          <a:p>
            <a:endParaRPr lang="en-US" dirty="0"/>
          </a:p>
        </p:txBody>
      </p:sp>
      <p:pic>
        <p:nvPicPr>
          <p:cNvPr id="7" name="Picture 1" descr="log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79308" y="363070"/>
            <a:ext cx="1744662" cy="2132856"/>
          </a:xfrm>
          <a:prstGeom prst="rect">
            <a:avLst/>
          </a:prstGeom>
          <a:noFill/>
          <a:ln w="9525">
            <a:noFill/>
            <a:miter lim="800000"/>
            <a:headEnd/>
            <a:tailEnd/>
          </a:ln>
        </p:spPr>
      </p:pic>
    </p:spTree>
    <p:extLst>
      <p:ext uri="{BB962C8B-B14F-4D97-AF65-F5344CB8AC3E}">
        <p14:creationId xmlns:p14="http://schemas.microsoft.com/office/powerpoint/2010/main" val="3088351192"/>
      </p:ext>
    </p:extLst>
  </p:cSld>
  <p:clrMapOvr>
    <a:masterClrMapping/>
  </p:clrMapOvr>
  <mc:AlternateContent xmlns:mc="http://schemas.openxmlformats.org/markup-compatibility/2006" xmlns:p14="http://schemas.microsoft.com/office/powerpoint/2010/main">
    <mc:Choice Requires="p14">
      <p:transition spd="slow" p14:dur="2000" advTm="68438"/>
    </mc:Choice>
    <mc:Fallback xmlns="">
      <p:transition xmlns:p14="http://schemas.microsoft.com/office/powerpoint/2010/main" spd="slow" advTm="6843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pPr eaLnBrk="1" hangingPunct="1"/>
            <a:r>
              <a:rPr lang="en-US" sz="3200" dirty="0">
                <a:solidFill>
                  <a:schemeClr val="bg2">
                    <a:lumMod val="50000"/>
                  </a:schemeClr>
                </a:solidFill>
                <a:ea typeface="ＭＳ Ｐゴシック" charset="0"/>
              </a:rPr>
              <a:t>Amgueddfa </a:t>
            </a:r>
            <a:r>
              <a:rPr lang="en-US" sz="3200" dirty="0" smtClean="0">
                <a:solidFill>
                  <a:schemeClr val="bg2">
                    <a:lumMod val="50000"/>
                  </a:schemeClr>
                </a:solidFill>
                <a:ea typeface="ＭＳ Ｐゴシック" charset="0"/>
              </a:rPr>
              <a:t>Cymru-National </a:t>
            </a:r>
            <a:r>
              <a:rPr lang="en-US" sz="3200" dirty="0">
                <a:solidFill>
                  <a:schemeClr val="bg2">
                    <a:lumMod val="50000"/>
                  </a:schemeClr>
                </a:solidFill>
                <a:ea typeface="ＭＳ Ｐゴシック" charset="0"/>
              </a:rPr>
              <a:t>Museum Wales</a:t>
            </a:r>
          </a:p>
        </p:txBody>
      </p:sp>
      <p:sp>
        <p:nvSpPr>
          <p:cNvPr id="9219" name="Content Placeholder 4"/>
          <p:cNvSpPr>
            <a:spLocks noGrp="1"/>
          </p:cNvSpPr>
          <p:nvPr>
            <p:ph idx="1"/>
          </p:nvPr>
        </p:nvSpPr>
        <p:spPr>
          <a:xfrm>
            <a:off x="457200" y="1989138"/>
            <a:ext cx="8229600" cy="4105275"/>
          </a:xfrm>
        </p:spPr>
        <p:txBody>
          <a:bodyPr/>
          <a:lstStyle/>
          <a:p>
            <a:pPr marL="0" indent="0" eaLnBrk="1" hangingPunct="1">
              <a:buFontTx/>
              <a:buNone/>
            </a:pPr>
            <a:endParaRPr lang="en-US" dirty="0">
              <a:latin typeface="Arial" charset="0"/>
              <a:ea typeface="ＭＳ Ｐゴシック" charset="0"/>
            </a:endParaRPr>
          </a:p>
          <a:p>
            <a:pPr marL="0" indent="0" eaLnBrk="1" hangingPunct="1"/>
            <a:endParaRPr lang="en-US" dirty="0">
              <a:latin typeface="Arial" charset="0"/>
              <a:ea typeface="ＭＳ Ｐゴシック" charset="0"/>
            </a:endParaRPr>
          </a:p>
        </p:txBody>
      </p:sp>
      <p:graphicFrame>
        <p:nvGraphicFramePr>
          <p:cNvPr id="3" name="Diagram 2"/>
          <p:cNvGraphicFramePr/>
          <p:nvPr>
            <p:extLst>
              <p:ext uri="{D42A27DB-BD31-4B8C-83A1-F6EECF244321}">
                <p14:modId xmlns:p14="http://schemas.microsoft.com/office/powerpoint/2010/main" val="972113311"/>
              </p:ext>
            </p:extLst>
          </p:nvPr>
        </p:nvGraphicFramePr>
        <p:xfrm>
          <a:off x="304196" y="1399052"/>
          <a:ext cx="8535610" cy="53059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NMGW CC 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804248" y="4149080"/>
            <a:ext cx="2037323" cy="13681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p:cNvSpPr txBox="1"/>
          <p:nvPr/>
        </p:nvSpPr>
        <p:spPr>
          <a:xfrm>
            <a:off x="6751638" y="5551488"/>
            <a:ext cx="2089150" cy="600075"/>
          </a:xfrm>
          <a:prstGeom prst="rect">
            <a:avLst/>
          </a:prstGeom>
          <a:noFill/>
        </p:spPr>
        <p:txBody>
          <a:bodyPr>
            <a:spAutoFit/>
          </a:bodyPr>
          <a:lstStyle/>
          <a:p>
            <a:pPr algn="ctr" eaLnBrk="1" hangingPunct="1">
              <a:defRPr/>
            </a:pPr>
            <a:r>
              <a:rPr lang="cy-GB" sz="1100" dirty="0">
                <a:latin typeface="+mn-lt"/>
                <a:ea typeface="+mn-ea"/>
                <a:cs typeface="+mn-cs"/>
              </a:rPr>
              <a:t>Canolfan Gasgliadau Genedlaethol </a:t>
            </a:r>
          </a:p>
          <a:p>
            <a:pPr algn="ctr" eaLnBrk="1" hangingPunct="1">
              <a:defRPr/>
            </a:pPr>
            <a:r>
              <a:rPr lang="en-GB" sz="1100" dirty="0">
                <a:latin typeface="+mn-lt"/>
                <a:ea typeface="+mn-ea"/>
                <a:cs typeface="+mn-cs"/>
              </a:rPr>
              <a:t>National Collection Centre</a:t>
            </a:r>
          </a:p>
        </p:txBody>
      </p:sp>
    </p:spTree>
    <p:extLst>
      <p:ext uri="{BB962C8B-B14F-4D97-AF65-F5344CB8AC3E}">
        <p14:creationId xmlns:p14="http://schemas.microsoft.com/office/powerpoint/2010/main" val="363003373"/>
      </p:ext>
    </p:extLst>
  </p:cSld>
  <p:clrMapOvr>
    <a:masterClrMapping/>
  </p:clrMapOvr>
  <mc:AlternateContent xmlns:mc="http://schemas.openxmlformats.org/markup-compatibility/2006" xmlns:p14="http://schemas.microsoft.com/office/powerpoint/2010/main">
    <mc:Choice Requires="p14">
      <p:transition spd="slow" p14:dur="2000" advTm="60700"/>
    </mc:Choice>
    <mc:Fallback xmlns="">
      <p:transition xmlns:p14="http://schemas.microsoft.com/office/powerpoint/2010/main" spd="slow" advTm="607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r>
              <a:rPr lang="en-GB" sz="3200" dirty="0" smtClean="0">
                <a:solidFill>
                  <a:schemeClr val="bg2">
                    <a:lumMod val="50000"/>
                  </a:schemeClr>
                </a:solidFill>
              </a:rPr>
              <a:t>Amgueddfa Cymru National Museum Wales </a:t>
            </a:r>
            <a:endParaRPr lang="en-GB" sz="3200" dirty="0">
              <a:solidFill>
                <a:schemeClr val="bg2">
                  <a:lumMod val="50000"/>
                </a:schemeClr>
              </a:solidFill>
            </a:endParaRPr>
          </a:p>
        </p:txBody>
      </p:sp>
      <p:sp>
        <p:nvSpPr>
          <p:cNvPr id="5123" name="Content Placeholder 2"/>
          <p:cNvSpPr>
            <a:spLocks noGrp="1"/>
          </p:cNvSpPr>
          <p:nvPr>
            <p:ph sz="half" idx="1"/>
          </p:nvPr>
        </p:nvSpPr>
        <p:spPr/>
        <p:txBody>
          <a:bodyPr>
            <a:normAutofit/>
          </a:bodyPr>
          <a:lstStyle/>
          <a:p>
            <a:r>
              <a:rPr lang="en-GB" dirty="0" smtClean="0"/>
              <a:t>1.69m visitors annually </a:t>
            </a:r>
          </a:p>
          <a:p>
            <a:r>
              <a:rPr lang="en-GB" dirty="0"/>
              <a:t>L</a:t>
            </a:r>
            <a:r>
              <a:rPr lang="en-GB" dirty="0" smtClean="0"/>
              <a:t>argest provider of bi-lingual learning outside the classroom in Wales </a:t>
            </a:r>
          </a:p>
          <a:p>
            <a:r>
              <a:rPr lang="en-GB" dirty="0" smtClean="0"/>
              <a:t>200,000 formal learners annually </a:t>
            </a:r>
          </a:p>
          <a:p>
            <a:r>
              <a:rPr lang="en-GB" dirty="0" smtClean="0"/>
              <a:t>250,000 informal learners annually</a:t>
            </a:r>
          </a:p>
          <a:p>
            <a:r>
              <a:rPr lang="en-GB" dirty="0" smtClean="0"/>
              <a:t>Over half a million of our visitors are families</a:t>
            </a:r>
          </a:p>
          <a:p>
            <a:pPr marL="0" indent="0">
              <a:buNone/>
            </a:pPr>
            <a:endParaRPr lang="en-GB" dirty="0" smtClean="0"/>
          </a:p>
          <a:p>
            <a:pPr marL="0" indent="0">
              <a:buNone/>
            </a:pPr>
            <a:endParaRPr lang="en-GB" dirty="0" smtClean="0"/>
          </a:p>
        </p:txBody>
      </p:sp>
      <p:pic>
        <p:nvPicPr>
          <p:cNvPr id="8" name="Content Placeholder 7"/>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2210480944"/>
      </p:ext>
    </p:extLst>
  </p:cSld>
  <p:clrMapOvr>
    <a:masterClrMapping/>
  </p:clrMapOvr>
  <mc:AlternateContent xmlns:mc="http://schemas.openxmlformats.org/markup-compatibility/2006" xmlns:p14="http://schemas.microsoft.com/office/powerpoint/2010/main">
    <mc:Choice Requires="p14">
      <p:transition spd="slow" p14:dur="2000" advTm="52652"/>
    </mc:Choice>
    <mc:Fallback xmlns="">
      <p:transition xmlns:p14="http://schemas.microsoft.com/office/powerpoint/2010/main" spd="slow" advTm="52652"/>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03329"/>
            <a:ext cx="9144000" cy="5632311"/>
          </a:xfrm>
          <a:prstGeom prst="rect">
            <a:avLst/>
          </a:prstGeom>
        </p:spPr>
        <p:txBody>
          <a:bodyPr wrap="square">
            <a:spAutoFit/>
          </a:bodyPr>
          <a:lstStyle/>
          <a:p>
            <a:r>
              <a:rPr lang="en-US" sz="3600" dirty="0">
                <a:solidFill>
                  <a:schemeClr val="bg2">
                    <a:lumMod val="50000"/>
                  </a:schemeClr>
                </a:solidFill>
              </a:rPr>
              <a:t>Vision: </a:t>
            </a:r>
          </a:p>
          <a:p>
            <a:r>
              <a:rPr lang="en-US" sz="3600" dirty="0">
                <a:solidFill>
                  <a:schemeClr val="bg2">
                    <a:lumMod val="25000"/>
                  </a:schemeClr>
                </a:solidFill>
              </a:rPr>
              <a:t>Amgueddfa Cymru: inspiring people, changing lives</a:t>
            </a:r>
          </a:p>
          <a:p>
            <a:endParaRPr lang="en-US" sz="3600" dirty="0"/>
          </a:p>
          <a:p>
            <a:r>
              <a:rPr lang="en-US" sz="3600" dirty="0">
                <a:solidFill>
                  <a:schemeClr val="bg2">
                    <a:lumMod val="50000"/>
                  </a:schemeClr>
                </a:solidFill>
              </a:rPr>
              <a:t>Purpose: </a:t>
            </a:r>
          </a:p>
          <a:p>
            <a:r>
              <a:rPr lang="en-US" sz="3600" dirty="0">
                <a:solidFill>
                  <a:schemeClr val="bg2">
                    <a:lumMod val="25000"/>
                  </a:schemeClr>
                </a:solidFill>
              </a:rPr>
              <a:t>Inspiring people though our museums and collections to find a sense of wellbeing and identity, to discover, enjoy and learn bi-lingually and to understand Wales’ place in the wider world</a:t>
            </a:r>
            <a:endParaRPr lang="en-GB" sz="3600" dirty="0">
              <a:solidFill>
                <a:schemeClr val="bg2">
                  <a:lumMod val="25000"/>
                </a:schemeClr>
              </a:solidFill>
            </a:endParaRPr>
          </a:p>
        </p:txBody>
      </p:sp>
    </p:spTree>
    <p:extLst>
      <p:ext uri="{BB962C8B-B14F-4D97-AF65-F5344CB8AC3E}">
        <p14:creationId xmlns:p14="http://schemas.microsoft.com/office/powerpoint/2010/main" val="3251330035"/>
      </p:ext>
    </p:extLst>
  </p:cSld>
  <p:clrMapOvr>
    <a:masterClrMapping/>
  </p:clrMapOvr>
  <mc:AlternateContent xmlns:mc="http://schemas.openxmlformats.org/markup-compatibility/2006" xmlns:p14="http://schemas.microsoft.com/office/powerpoint/2010/main">
    <mc:Choice Requires="p14">
      <p:transition spd="slow" p14:dur="2000" advTm="41196"/>
    </mc:Choice>
    <mc:Fallback xmlns="">
      <p:transition xmlns:p14="http://schemas.microsoft.com/office/powerpoint/2010/main" spd="slow" advTm="41196"/>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bg2">
                    <a:lumMod val="50000"/>
                  </a:schemeClr>
                </a:solidFill>
              </a:rPr>
              <a:t>Wales</a:t>
            </a:r>
            <a:r>
              <a:rPr lang="en-US" dirty="0" smtClean="0">
                <a:solidFill>
                  <a:srgbClr val="FF0000"/>
                </a:solidFill>
              </a:rPr>
              <a:t> </a:t>
            </a:r>
            <a:r>
              <a:rPr lang="en-US" dirty="0" smtClean="0">
                <a:solidFill>
                  <a:schemeClr val="bg2">
                    <a:lumMod val="50000"/>
                  </a:schemeClr>
                </a:solidFill>
              </a:rPr>
              <a:t>is…</a:t>
            </a:r>
            <a:endParaRPr lang="en-US" dirty="0">
              <a:solidFill>
                <a:schemeClr val="bg2">
                  <a:lumMod val="50000"/>
                </a:schemeClr>
              </a:solidFill>
            </a:endParaRPr>
          </a:p>
        </p:txBody>
      </p:sp>
      <p:pic>
        <p:nvPicPr>
          <p:cNvPr id="9" name="Content Placeholder 8" descr="map.png"/>
          <p:cNvPicPr>
            <a:picLocks noGrp="1" noChangeAspect="1"/>
          </p:cNvPicPr>
          <p:nvPr>
            <p:ph sz="half" idx="1"/>
          </p:nvPr>
        </p:nvPicPr>
        <p:blipFill>
          <a:blip r:embed="rId3" cstate="screen">
            <a:extLst>
              <a:ext uri="{28A0092B-C50C-407E-A947-70E740481C1C}">
                <a14:useLocalDpi xmlns:a14="http://schemas.microsoft.com/office/drawing/2010/main"/>
              </a:ext>
            </a:extLst>
          </a:blip>
          <a:srcRect/>
          <a:stretch>
            <a:fillRect/>
          </a:stretch>
        </p:blipFill>
        <p:spPr/>
      </p:pic>
      <p:sp>
        <p:nvSpPr>
          <p:cNvPr id="7" name="Content Placeholder 6"/>
          <p:cNvSpPr>
            <a:spLocks noGrp="1"/>
          </p:cNvSpPr>
          <p:nvPr>
            <p:ph sz="half" idx="2"/>
          </p:nvPr>
        </p:nvSpPr>
        <p:spPr/>
        <p:txBody>
          <a:bodyPr/>
          <a:lstStyle/>
          <a:p>
            <a:r>
              <a:rPr lang="en-US" dirty="0" smtClean="0"/>
              <a:t>…Not England</a:t>
            </a:r>
            <a:endParaRPr lang="en-US" dirty="0"/>
          </a:p>
        </p:txBody>
      </p:sp>
    </p:spTree>
    <p:extLst>
      <p:ext uri="{BB962C8B-B14F-4D97-AF65-F5344CB8AC3E}">
        <p14:creationId xmlns:p14="http://schemas.microsoft.com/office/powerpoint/2010/main" val="1297068237"/>
      </p:ext>
    </p:extLst>
  </p:cSld>
  <p:clrMapOvr>
    <a:masterClrMapping/>
  </p:clrMapOvr>
  <mc:AlternateContent xmlns:mc="http://schemas.openxmlformats.org/markup-compatibility/2006" xmlns:p14="http://schemas.microsoft.com/office/powerpoint/2010/main">
    <mc:Choice Requires="p14">
      <p:transition spd="slow" p14:dur="2000" advTm="38020"/>
    </mc:Choice>
    <mc:Fallback xmlns="">
      <p:transition xmlns:p14="http://schemas.microsoft.com/office/powerpoint/2010/main" spd="slow" advTm="3802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2">
                    <a:lumMod val="50000"/>
                  </a:schemeClr>
                </a:solidFill>
              </a:rPr>
              <a:t>National Context</a:t>
            </a:r>
            <a:endParaRPr lang="en-US" dirty="0">
              <a:solidFill>
                <a:schemeClr val="bg2">
                  <a:lumMod val="50000"/>
                </a:schemeClr>
              </a:solidFill>
            </a:endParaRPr>
          </a:p>
        </p:txBody>
      </p:sp>
      <p:sp>
        <p:nvSpPr>
          <p:cNvPr id="4" name="Content Placeholder 3"/>
          <p:cNvSpPr>
            <a:spLocks noGrp="1"/>
          </p:cNvSpPr>
          <p:nvPr>
            <p:ph sz="half" idx="1"/>
          </p:nvPr>
        </p:nvSpPr>
        <p:spPr>
          <a:xfrm>
            <a:off x="457200" y="2987378"/>
            <a:ext cx="3066258" cy="3404278"/>
          </a:xfrm>
        </p:spPr>
        <p:txBody>
          <a:bodyPr/>
          <a:lstStyle/>
          <a:p>
            <a:endParaRPr lang="en-US" dirty="0"/>
          </a:p>
          <a:p>
            <a:endParaRPr lang="en-US" dirty="0" smtClean="0"/>
          </a:p>
          <a:p>
            <a:pPr marL="0" indent="0">
              <a:buNone/>
            </a:pPr>
            <a:endParaRPr lang="en-US" dirty="0"/>
          </a:p>
        </p:txBody>
      </p:sp>
      <p:sp>
        <p:nvSpPr>
          <p:cNvPr id="5" name="Content Placeholder 4"/>
          <p:cNvSpPr>
            <a:spLocks noGrp="1"/>
          </p:cNvSpPr>
          <p:nvPr>
            <p:ph sz="half" idx="2"/>
          </p:nvPr>
        </p:nvSpPr>
        <p:spPr/>
        <p:txBody>
          <a:bodyPr/>
          <a:lstStyle/>
          <a:p>
            <a:r>
              <a:rPr lang="en-US" dirty="0"/>
              <a:t>3 million </a:t>
            </a:r>
            <a:r>
              <a:rPr lang="en-US" dirty="0" smtClean="0"/>
              <a:t>population</a:t>
            </a:r>
          </a:p>
          <a:p>
            <a:r>
              <a:rPr lang="en-US" dirty="0" smtClean="0"/>
              <a:t>Bi-lingual country</a:t>
            </a:r>
            <a:endParaRPr lang="en-US" dirty="0"/>
          </a:p>
          <a:p>
            <a:r>
              <a:rPr lang="en-US" dirty="0"/>
              <a:t>1 in 3 children living in poverty </a:t>
            </a:r>
            <a:endParaRPr lang="en-US" dirty="0" smtClean="0"/>
          </a:p>
          <a:p>
            <a:r>
              <a:rPr lang="en-US" dirty="0" smtClean="0"/>
              <a:t>Low educational attainment </a:t>
            </a:r>
          </a:p>
          <a:p>
            <a:r>
              <a:rPr lang="en-US" dirty="0" smtClean="0"/>
              <a:t>Poor health and employability</a:t>
            </a:r>
          </a:p>
          <a:p>
            <a:r>
              <a:rPr lang="en-US" dirty="0" smtClean="0"/>
              <a:t>Post industrial nation </a:t>
            </a:r>
            <a:endParaRPr lang="en-US" dirty="0"/>
          </a:p>
          <a:p>
            <a:pPr marL="0" indent="0">
              <a:buNone/>
            </a:pPr>
            <a:endParaRPr lang="en-US"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1570397"/>
            <a:ext cx="4014194" cy="5019169"/>
          </a:xfrm>
          <a:prstGeom prst="rect">
            <a:avLst/>
          </a:prstGeom>
        </p:spPr>
      </p:pic>
    </p:spTree>
    <p:extLst>
      <p:ext uri="{BB962C8B-B14F-4D97-AF65-F5344CB8AC3E}">
        <p14:creationId xmlns:p14="http://schemas.microsoft.com/office/powerpoint/2010/main" val="2049856876"/>
      </p:ext>
    </p:extLst>
  </p:cSld>
  <p:clrMapOvr>
    <a:masterClrMapping/>
  </p:clrMapOvr>
  <mc:AlternateContent xmlns:mc="http://schemas.openxmlformats.org/markup-compatibility/2006" xmlns:p14="http://schemas.microsoft.com/office/powerpoint/2010/main">
    <mc:Choice Requires="p14">
      <p:transition spd="slow" p14:dur="2000" advTm="156902"/>
    </mc:Choice>
    <mc:Fallback xmlns="">
      <p:transition xmlns:p14="http://schemas.microsoft.com/office/powerpoint/2010/main" spd="slow" advTm="156902"/>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1524001"/>
            <a:ext cx="9144000" cy="5597236"/>
          </a:xfrm>
          <a:prstGeom prst="rect">
            <a:avLst/>
          </a:prstGeom>
        </p:spPr>
      </p:pic>
      <p:sp>
        <p:nvSpPr>
          <p:cNvPr id="8" name="Title 7"/>
          <p:cNvSpPr>
            <a:spLocks noGrp="1"/>
          </p:cNvSpPr>
          <p:nvPr>
            <p:ph type="title"/>
          </p:nvPr>
        </p:nvSpPr>
        <p:spPr/>
        <p:txBody>
          <a:bodyPr/>
          <a:lstStyle/>
          <a:p>
            <a:r>
              <a:rPr lang="en-GB" dirty="0" smtClean="0">
                <a:solidFill>
                  <a:schemeClr val="bg2">
                    <a:lumMod val="50000"/>
                  </a:schemeClr>
                </a:solidFill>
              </a:rPr>
              <a:t>National Policy context</a:t>
            </a:r>
            <a:endParaRPr lang="en-GB" dirty="0">
              <a:solidFill>
                <a:schemeClr val="bg2">
                  <a:lumMod val="50000"/>
                </a:schemeClr>
              </a:solidFill>
            </a:endParaRPr>
          </a:p>
        </p:txBody>
      </p:sp>
    </p:spTree>
    <p:extLst>
      <p:ext uri="{BB962C8B-B14F-4D97-AF65-F5344CB8AC3E}">
        <p14:creationId xmlns:p14="http://schemas.microsoft.com/office/powerpoint/2010/main" val="117508620"/>
      </p:ext>
    </p:extLst>
  </p:cSld>
  <p:clrMapOvr>
    <a:masterClrMapping/>
  </p:clrMapOvr>
  <mc:AlternateContent xmlns:mc="http://schemas.openxmlformats.org/markup-compatibility/2006" xmlns:p14="http://schemas.microsoft.com/office/powerpoint/2010/main">
    <mc:Choice Requires="p14">
      <p:transition spd="slow" p14:dur="2000" advTm="33950"/>
    </mc:Choice>
    <mc:Fallback xmlns="">
      <p:transition xmlns:p14="http://schemas.microsoft.com/office/powerpoint/2010/main" spd="slow" advTm="3395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solidFill>
                  <a:schemeClr val="bg2">
                    <a:lumMod val="50000"/>
                  </a:schemeClr>
                </a:solidFill>
              </a:rPr>
              <a:t>Well-Being Goals</a:t>
            </a:r>
            <a:endParaRPr lang="en-GB" dirty="0">
              <a:solidFill>
                <a:schemeClr val="bg2">
                  <a:lumMod val="50000"/>
                </a:schemeClr>
              </a:solidFill>
            </a:endParaRPr>
          </a:p>
        </p:txBody>
      </p:sp>
      <p:pic>
        <p:nvPicPr>
          <p:cNvPr id="6" name="Picture 5"/>
          <p:cNvPicPr>
            <a:picLocks noChangeAspect="1"/>
          </p:cNvPicPr>
          <p:nvPr/>
        </p:nvPicPr>
        <p:blipFill>
          <a:blip r:embed="rId3"/>
          <a:stretch>
            <a:fillRect/>
          </a:stretch>
        </p:blipFill>
        <p:spPr>
          <a:xfrm>
            <a:off x="263236" y="1634837"/>
            <a:ext cx="8880764" cy="4973782"/>
          </a:xfrm>
          <a:prstGeom prst="rect">
            <a:avLst/>
          </a:prstGeom>
        </p:spPr>
      </p:pic>
    </p:spTree>
    <p:extLst>
      <p:ext uri="{BB962C8B-B14F-4D97-AF65-F5344CB8AC3E}">
        <p14:creationId xmlns:p14="http://schemas.microsoft.com/office/powerpoint/2010/main" val="2646262754"/>
      </p:ext>
    </p:extLst>
  </p:cSld>
  <p:clrMapOvr>
    <a:masterClrMapping/>
  </p:clrMapOvr>
  <mc:AlternateContent xmlns:mc="http://schemas.openxmlformats.org/markup-compatibility/2006" xmlns:p14="http://schemas.microsoft.com/office/powerpoint/2010/main">
    <mc:Choice Requires="p14">
      <p:transition spd="slow" p14:dur="2000" advTm="26247"/>
    </mc:Choice>
    <mc:Fallback xmlns="">
      <p:transition xmlns:p14="http://schemas.microsoft.com/office/powerpoint/2010/main" spd="slow" advTm="26247"/>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50000"/>
                  </a:schemeClr>
                </a:solidFill>
              </a:rPr>
              <a:t>Transforming Futures</a:t>
            </a:r>
            <a:endParaRPr lang="en-US" dirty="0">
              <a:solidFill>
                <a:schemeClr val="bg2">
                  <a:lumMod val="50000"/>
                </a:schemeClr>
              </a:solidFill>
            </a:endParaRPr>
          </a:p>
        </p:txBody>
      </p:sp>
      <p:sp>
        <p:nvSpPr>
          <p:cNvPr id="4" name="Content Placeholder 3"/>
          <p:cNvSpPr>
            <a:spLocks noGrp="1"/>
          </p:cNvSpPr>
          <p:nvPr>
            <p:ph sz="half" idx="1"/>
          </p:nvPr>
        </p:nvSpPr>
        <p:spPr/>
        <p:txBody>
          <a:bodyPr/>
          <a:lstStyle/>
          <a:p>
            <a:r>
              <a:rPr lang="en-GB" dirty="0" smtClean="0"/>
              <a:t>We took forward research </a:t>
            </a:r>
            <a:r>
              <a:rPr lang="en-GB" dirty="0"/>
              <a:t>into the value and role of cultural organisations in tackling the consequences of poverty and promoting inclusion and equality of access to cultural </a:t>
            </a:r>
            <a:r>
              <a:rPr lang="en-GB" dirty="0" smtClean="0"/>
              <a:t>participation </a:t>
            </a:r>
            <a:endParaRPr lang="en-US" dirty="0"/>
          </a:p>
        </p:txBody>
      </p:sp>
      <p:sp>
        <p:nvSpPr>
          <p:cNvPr id="5" name="Content Placeholder 4"/>
          <p:cNvSpPr>
            <a:spLocks noGrp="1"/>
          </p:cNvSpPr>
          <p:nvPr>
            <p:ph sz="half" idx="2"/>
          </p:nvPr>
        </p:nvSpPr>
        <p:spPr/>
        <p:txBody>
          <a:bodyPr/>
          <a:lstStyle/>
          <a:p>
            <a:pPr marL="0" indent="0">
              <a:buNone/>
            </a:pPr>
            <a:endParaRPr lang="en-US" dirty="0"/>
          </a:p>
          <a:p>
            <a:endParaRPr lang="en-US" dirty="0"/>
          </a:p>
        </p:txBody>
      </p:sp>
      <p:pic>
        <p:nvPicPr>
          <p:cNvPr id="6" name="Picture 5" descr="transfuture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99992" y="1268760"/>
            <a:ext cx="3634526" cy="5112568"/>
          </a:xfrm>
          <a:prstGeom prst="rect">
            <a:avLst/>
          </a:prstGeom>
        </p:spPr>
      </p:pic>
    </p:spTree>
    <p:extLst>
      <p:ext uri="{BB962C8B-B14F-4D97-AF65-F5344CB8AC3E}">
        <p14:creationId xmlns:p14="http://schemas.microsoft.com/office/powerpoint/2010/main" val="3941316384"/>
      </p:ext>
    </p:extLst>
  </p:cSld>
  <p:clrMapOvr>
    <a:masterClrMapping/>
  </p:clrMapOvr>
  <mc:AlternateContent xmlns:mc="http://schemas.openxmlformats.org/markup-compatibility/2006" xmlns:p14="http://schemas.microsoft.com/office/powerpoint/2010/main">
    <mc:Choice Requires="p14">
      <p:transition spd="slow" p14:dur="2000" advTm="39822"/>
    </mc:Choice>
    <mc:Fallback xmlns="">
      <p:transition xmlns:p14="http://schemas.microsoft.com/office/powerpoint/2010/main" spd="slow" advTm="39822"/>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50000"/>
                  </a:schemeClr>
                </a:solidFill>
              </a:rPr>
              <a:t>Museums Change Lives</a:t>
            </a:r>
            <a:endParaRPr lang="en-US" dirty="0">
              <a:solidFill>
                <a:schemeClr val="bg2">
                  <a:lumMod val="50000"/>
                </a:schemeClr>
              </a:solidFill>
            </a:endParaRPr>
          </a:p>
        </p:txBody>
      </p:sp>
      <p:sp>
        <p:nvSpPr>
          <p:cNvPr id="6" name="Content Placeholder 5"/>
          <p:cNvSpPr>
            <a:spLocks noGrp="1"/>
          </p:cNvSpPr>
          <p:nvPr>
            <p:ph sz="half" idx="1"/>
          </p:nvPr>
        </p:nvSpPr>
        <p:spPr/>
        <p:txBody>
          <a:bodyPr/>
          <a:lstStyle/>
          <a:p>
            <a:endParaRPr lang="en-US" dirty="0"/>
          </a:p>
        </p:txBody>
      </p:sp>
      <p:sp>
        <p:nvSpPr>
          <p:cNvPr id="7" name="Content Placeholder 6"/>
          <p:cNvSpPr>
            <a:spLocks noGrp="1"/>
          </p:cNvSpPr>
          <p:nvPr>
            <p:ph sz="half" idx="2"/>
          </p:nvPr>
        </p:nvSpPr>
        <p:spPr/>
        <p:txBody>
          <a:bodyPr/>
          <a:lstStyle/>
          <a:p>
            <a:r>
              <a:rPr lang="en-US" sz="2400" dirty="0" smtClean="0"/>
              <a:t>The task was…” to explore </a:t>
            </a:r>
            <a:r>
              <a:rPr lang="en-US" sz="2400" dirty="0"/>
              <a:t>with cultural and heritage bodies across Wales how they could contribute more effectively to reducing poverty and raising ambition. This was a conversation about the connection between access to culture and social </a:t>
            </a:r>
            <a:r>
              <a:rPr lang="en-US" sz="2400" dirty="0" smtClean="0"/>
              <a:t>justice.” </a:t>
            </a:r>
            <a:endParaRPr lang="en-US" sz="2400" dirty="0"/>
          </a:p>
          <a:p>
            <a:endParaRPr lang="en-US" dirty="0"/>
          </a:p>
        </p:txBody>
      </p:sp>
      <p:pic>
        <p:nvPicPr>
          <p:cNvPr id="4" name="Picture 3"/>
          <p:cNvPicPr>
            <a:picLocks noChangeAspect="1"/>
          </p:cNvPicPr>
          <p:nvPr/>
        </p:nvPicPr>
        <p:blipFill>
          <a:blip r:embed="rId3"/>
          <a:stretch>
            <a:fillRect/>
          </a:stretch>
        </p:blipFill>
        <p:spPr>
          <a:xfrm>
            <a:off x="457200" y="1673352"/>
            <a:ext cx="4038600" cy="47183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92265985"/>
      </p:ext>
    </p:extLst>
  </p:cSld>
  <p:clrMapOvr>
    <a:masterClrMapping/>
  </p:clrMapOvr>
  <mc:AlternateContent xmlns:mc="http://schemas.openxmlformats.org/markup-compatibility/2006" xmlns:p14="http://schemas.microsoft.com/office/powerpoint/2010/main">
    <mc:Choice Requires="p14">
      <p:transition spd="slow" p14:dur="2000" advTm="36995"/>
    </mc:Choice>
    <mc:Fallback xmlns="">
      <p:transition xmlns:p14="http://schemas.microsoft.com/office/powerpoint/2010/main" spd="slow" advTm="36995"/>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2">
                    <a:lumMod val="50000"/>
                  </a:schemeClr>
                </a:solidFill>
              </a:rPr>
              <a:t>Fusion: Creating Opportunities through Culture – a national programme</a:t>
            </a:r>
            <a:endParaRPr lang="en-US" dirty="0">
              <a:solidFill>
                <a:schemeClr val="bg2">
                  <a:lumMod val="50000"/>
                </a:schemeClr>
              </a:solidFill>
            </a:endParaRPr>
          </a:p>
        </p:txBody>
      </p:sp>
      <p:sp>
        <p:nvSpPr>
          <p:cNvPr id="3" name="Content Placeholder 2"/>
          <p:cNvSpPr>
            <a:spLocks noGrp="1"/>
          </p:cNvSpPr>
          <p:nvPr>
            <p:ph idx="1"/>
          </p:nvPr>
        </p:nvSpPr>
        <p:spPr/>
        <p:txBody>
          <a:bodyPr>
            <a:normAutofit fontScale="92500"/>
          </a:bodyPr>
          <a:lstStyle/>
          <a:p>
            <a:pPr marL="0" indent="0">
              <a:buNone/>
            </a:pPr>
            <a:r>
              <a:rPr lang="en-US" dirty="0" smtClean="0"/>
              <a:t>Taking </a:t>
            </a:r>
            <a:r>
              <a:rPr lang="en-US" dirty="0"/>
              <a:t>part in cultural activity can benefit many people through:</a:t>
            </a:r>
          </a:p>
          <a:p>
            <a:r>
              <a:rPr lang="en-US" dirty="0" smtClean="0"/>
              <a:t>transforming </a:t>
            </a:r>
            <a:r>
              <a:rPr lang="en-US" dirty="0"/>
              <a:t>their confidence and motivation</a:t>
            </a:r>
          </a:p>
          <a:p>
            <a:r>
              <a:rPr lang="en-US" dirty="0" smtClean="0"/>
              <a:t>gaining </a:t>
            </a:r>
            <a:r>
              <a:rPr lang="en-US" dirty="0"/>
              <a:t>the skills, experience and qualifications to help them find work</a:t>
            </a:r>
          </a:p>
          <a:p>
            <a:r>
              <a:rPr lang="en-US" dirty="0" smtClean="0"/>
              <a:t>supporting </a:t>
            </a:r>
            <a:r>
              <a:rPr lang="en-US" dirty="0"/>
              <a:t>learning for all ages</a:t>
            </a:r>
          </a:p>
          <a:p>
            <a:r>
              <a:rPr lang="en-US" dirty="0" smtClean="0"/>
              <a:t>improving </a:t>
            </a:r>
            <a:r>
              <a:rPr lang="en-US" dirty="0"/>
              <a:t>their physical and mental health and wellbeing.</a:t>
            </a:r>
          </a:p>
          <a:p>
            <a:endParaRPr lang="en-US" dirty="0" smtClean="0"/>
          </a:p>
          <a:p>
            <a:r>
              <a:rPr lang="en-US" dirty="0" smtClean="0"/>
              <a:t>Our </a:t>
            </a:r>
            <a:r>
              <a:rPr lang="en-US" dirty="0"/>
              <a:t>Fusion programme is working to break down barriers and to encourage everyone to take part and enjoy these benefits. </a:t>
            </a:r>
            <a:endParaRPr lang="en-US" dirty="0" smtClean="0"/>
          </a:p>
          <a:p>
            <a:endParaRPr lang="en-US" dirty="0"/>
          </a:p>
          <a:p>
            <a:r>
              <a:rPr lang="en-US" dirty="0" smtClean="0"/>
              <a:t>The </a:t>
            </a:r>
            <a:r>
              <a:rPr lang="en-US" dirty="0"/>
              <a:t>programme is contributing to many of the goals of the </a:t>
            </a:r>
            <a:r>
              <a:rPr lang="en-US" b="1" dirty="0">
                <a:hlinkClick r:id="rId3"/>
              </a:rPr>
              <a:t>Well-being of Future Generations </a:t>
            </a:r>
            <a:r>
              <a:rPr lang="en-US" b="1" dirty="0" smtClean="0">
                <a:hlinkClick r:id="rId3"/>
              </a:rPr>
              <a:t>Act</a:t>
            </a:r>
            <a:endParaRPr lang="en-US" dirty="0" smtClean="0"/>
          </a:p>
          <a:p>
            <a:endParaRPr lang="en-US" dirty="0"/>
          </a:p>
        </p:txBody>
      </p:sp>
    </p:spTree>
    <p:extLst>
      <p:ext uri="{BB962C8B-B14F-4D97-AF65-F5344CB8AC3E}">
        <p14:creationId xmlns:p14="http://schemas.microsoft.com/office/powerpoint/2010/main" val="2969865366"/>
      </p:ext>
    </p:extLst>
  </p:cSld>
  <p:clrMapOvr>
    <a:masterClrMapping/>
  </p:clrMapOvr>
  <mc:AlternateContent xmlns:mc="http://schemas.openxmlformats.org/markup-compatibility/2006" xmlns:p14="http://schemas.microsoft.com/office/powerpoint/2010/main">
    <mc:Choice Requires="p14">
      <p:transition spd="slow" p14:dur="2000" advTm="150228"/>
    </mc:Choice>
    <mc:Fallback xmlns="">
      <p:transition xmlns:p14="http://schemas.microsoft.com/office/powerpoint/2010/main" spd="slow" advTm="15022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81075"/>
            <a:ext cx="4694238" cy="587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5175" y="1125538"/>
            <a:ext cx="4568825" cy="5732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7" name="Rectangle 5"/>
          <p:cNvSpPr>
            <a:spLocks noGrp="1"/>
          </p:cNvSpPr>
          <p:nvPr>
            <p:ph type="title" idx="4294967295"/>
          </p:nvPr>
        </p:nvSpPr>
        <p:spPr>
          <a:xfrm>
            <a:off x="457200" y="274638"/>
            <a:ext cx="8229600" cy="850900"/>
          </a:xfrm>
        </p:spPr>
        <p:txBody>
          <a:bodyPr>
            <a:normAutofit fontScale="90000"/>
          </a:bodyPr>
          <a:lstStyle/>
          <a:p>
            <a:r>
              <a:rPr lang="en-GB" sz="3200" dirty="0">
                <a:solidFill>
                  <a:schemeClr val="bg2">
                    <a:lumMod val="50000"/>
                  </a:schemeClr>
                </a:solidFill>
                <a:latin typeface="Calibri" charset="0"/>
              </a:rPr>
              <a:t>The Sunday </a:t>
            </a:r>
            <a:r>
              <a:rPr lang="en-GB" sz="3200" dirty="0" smtClean="0">
                <a:solidFill>
                  <a:schemeClr val="bg2">
                    <a:lumMod val="50000"/>
                  </a:schemeClr>
                </a:solidFill>
                <a:latin typeface="Calibri" charset="0"/>
              </a:rPr>
              <a:t>Question</a:t>
            </a:r>
            <a:br>
              <a:rPr lang="en-GB" sz="3200" dirty="0" smtClean="0">
                <a:solidFill>
                  <a:schemeClr val="bg2">
                    <a:lumMod val="50000"/>
                  </a:schemeClr>
                </a:solidFill>
                <a:latin typeface="Calibri" charset="0"/>
              </a:rPr>
            </a:br>
            <a:r>
              <a:rPr lang="en-GB" sz="3200" dirty="0" smtClean="0">
                <a:solidFill>
                  <a:schemeClr val="bg2">
                    <a:lumMod val="50000"/>
                  </a:schemeClr>
                </a:solidFill>
                <a:latin typeface="Calibri" charset="0"/>
              </a:rPr>
              <a:t>The </a:t>
            </a:r>
            <a:r>
              <a:rPr lang="en-GB" sz="3200" dirty="0">
                <a:solidFill>
                  <a:schemeClr val="bg2">
                    <a:lumMod val="50000"/>
                  </a:schemeClr>
                </a:solidFill>
                <a:latin typeface="Calibri" charset="0"/>
              </a:rPr>
              <a:t>Public House            </a:t>
            </a:r>
            <a:r>
              <a:rPr lang="en-GB" sz="3200" dirty="0" smtClean="0">
                <a:solidFill>
                  <a:schemeClr val="bg2">
                    <a:lumMod val="50000"/>
                  </a:schemeClr>
                </a:solidFill>
                <a:latin typeface="Calibri" charset="0"/>
              </a:rPr>
              <a:t>               The </a:t>
            </a:r>
            <a:r>
              <a:rPr lang="en-GB" sz="3200" dirty="0">
                <a:solidFill>
                  <a:schemeClr val="bg2">
                    <a:lumMod val="50000"/>
                  </a:schemeClr>
                </a:solidFill>
                <a:latin typeface="Calibri" charset="0"/>
              </a:rPr>
              <a:t>House for the Public</a:t>
            </a:r>
          </a:p>
        </p:txBody>
      </p:sp>
    </p:spTree>
    <p:extLst>
      <p:ext uri="{BB962C8B-B14F-4D97-AF65-F5344CB8AC3E}">
        <p14:creationId xmlns:p14="http://schemas.microsoft.com/office/powerpoint/2010/main" val="548938369"/>
      </p:ext>
    </p:extLst>
  </p:cSld>
  <p:clrMapOvr>
    <a:masterClrMapping/>
  </p:clrMapOvr>
  <mc:AlternateContent xmlns:mc="http://schemas.openxmlformats.org/markup-compatibility/2006" xmlns:p14="http://schemas.microsoft.com/office/powerpoint/2010/main">
    <mc:Choice Requires="p14">
      <p:transition spd="slow" p14:dur="2000" advTm="41534"/>
    </mc:Choice>
    <mc:Fallback xmlns="">
      <p:transition xmlns:p14="http://schemas.microsoft.com/office/powerpoint/2010/main" spd="slow" advTm="41534"/>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4191000" cy="990600"/>
          </a:xfrm>
        </p:spPr>
        <p:txBody>
          <a:bodyPr>
            <a:normAutofit fontScale="90000"/>
          </a:bodyPr>
          <a:lstStyle/>
          <a:p>
            <a:r>
              <a:rPr lang="en-US" dirty="0" smtClean="0">
                <a:solidFill>
                  <a:schemeClr val="bg2">
                    <a:lumMod val="50000"/>
                  </a:schemeClr>
                </a:solidFill>
              </a:rPr>
              <a:t>Fusion – how it works</a:t>
            </a:r>
            <a:endParaRPr lang="en-US" dirty="0">
              <a:solidFill>
                <a:schemeClr val="bg2">
                  <a:lumMod val="50000"/>
                </a:schemeClr>
              </a:solidFill>
            </a:endParaRPr>
          </a:p>
        </p:txBody>
      </p:sp>
      <p:sp>
        <p:nvSpPr>
          <p:cNvPr id="4" name="Content Placeholder 3"/>
          <p:cNvSpPr>
            <a:spLocks noGrp="1"/>
          </p:cNvSpPr>
          <p:nvPr>
            <p:ph sz="half" idx="2"/>
          </p:nvPr>
        </p:nvSpPr>
        <p:spPr>
          <a:xfrm>
            <a:off x="4648200" y="533400"/>
            <a:ext cx="4038600" cy="5858256"/>
          </a:xfrm>
        </p:spPr>
        <p:txBody>
          <a:bodyPr>
            <a:noAutofit/>
          </a:bodyPr>
          <a:lstStyle/>
          <a:p>
            <a:pPr marL="0" indent="0">
              <a:buNone/>
            </a:pPr>
            <a:r>
              <a:rPr lang="en-US" sz="1800" b="1" dirty="0" smtClean="0">
                <a:ea typeface="ＭＳ Ｐゴシック" charset="0"/>
                <a:cs typeface="ＭＳ Ｐゴシック" charset="0"/>
              </a:rPr>
              <a:t>Wrexham Pioneer Area: Case Study from year 1</a:t>
            </a:r>
            <a:endParaRPr lang="en-US" sz="1800" dirty="0" smtClean="0">
              <a:ea typeface="ＭＳ Ｐゴシック" charset="0"/>
              <a:cs typeface="ＭＳ Ｐゴシック" charset="0"/>
            </a:endParaRPr>
          </a:p>
          <a:p>
            <a:pPr marL="0" indent="0">
              <a:buNone/>
            </a:pPr>
            <a:r>
              <a:rPr lang="en-US" sz="2000" dirty="0" smtClean="0">
                <a:ea typeface="ＭＳ Ｐゴシック" charset="0"/>
                <a:cs typeface="ＭＳ Ｐゴシック" charset="0"/>
              </a:rPr>
              <a:t>Local gallery delivered </a:t>
            </a:r>
            <a:r>
              <a:rPr lang="en-US" sz="2000" dirty="0">
                <a:ea typeface="ＭＳ Ｐゴシック" charset="0"/>
                <a:cs typeface="ＭＳ Ｐゴシック" charset="0"/>
              </a:rPr>
              <a:t>drawing courses for unemployed and socially isolated adults. </a:t>
            </a:r>
            <a:endParaRPr lang="en-US" sz="2000" dirty="0" smtClean="0">
              <a:ea typeface="ＭＳ Ｐゴシック" charset="0"/>
              <a:cs typeface="ＭＳ Ｐゴシック" charset="0"/>
            </a:endParaRPr>
          </a:p>
          <a:p>
            <a:pPr marL="0" indent="0">
              <a:buNone/>
            </a:pPr>
            <a:r>
              <a:rPr lang="en-US" sz="2000" dirty="0" smtClean="0">
                <a:ea typeface="ＭＳ Ｐゴシック" charset="0"/>
                <a:cs typeface="ＭＳ Ｐゴシック" charset="0"/>
              </a:rPr>
              <a:t>Participants formed their </a:t>
            </a:r>
            <a:r>
              <a:rPr lang="en-US" sz="2000" dirty="0">
                <a:ea typeface="ＭＳ Ｐゴシック" charset="0"/>
                <a:cs typeface="ＭＳ Ｐゴシック" charset="0"/>
              </a:rPr>
              <a:t>own </a:t>
            </a:r>
            <a:r>
              <a:rPr lang="en-US" sz="2000" dirty="0" smtClean="0">
                <a:ea typeface="ＭＳ Ｐゴシック" charset="0"/>
                <a:cs typeface="ＭＳ Ｐゴシック" charset="0"/>
              </a:rPr>
              <a:t>group. They generate </a:t>
            </a:r>
            <a:r>
              <a:rPr lang="en-US" sz="2000" dirty="0">
                <a:ea typeface="ＭＳ Ｐゴシック" charset="0"/>
                <a:cs typeface="ＭＳ Ｐゴシック" charset="0"/>
              </a:rPr>
              <a:t>projects and </a:t>
            </a:r>
            <a:r>
              <a:rPr lang="en-US" sz="2000" dirty="0" smtClean="0">
                <a:ea typeface="ＭＳ Ｐゴシック" charset="0"/>
                <a:cs typeface="ＭＳ Ｐゴシック" charset="0"/>
              </a:rPr>
              <a:t>coordinate </a:t>
            </a:r>
            <a:r>
              <a:rPr lang="en-US" sz="2000" dirty="0">
                <a:ea typeface="ＭＳ Ｐゴシック" charset="0"/>
                <a:cs typeface="ＭＳ Ｐゴシック" charset="0"/>
              </a:rPr>
              <a:t>and </a:t>
            </a:r>
            <a:r>
              <a:rPr lang="en-US" sz="2000" dirty="0" smtClean="0">
                <a:ea typeface="ＭＳ Ｐゴシック" charset="0"/>
                <a:cs typeface="ＭＳ Ｐゴシック" charset="0"/>
              </a:rPr>
              <a:t>lead </a:t>
            </a:r>
            <a:r>
              <a:rPr lang="en-US" sz="2000" dirty="0">
                <a:ea typeface="ＭＳ Ｐゴシック" charset="0"/>
                <a:cs typeface="ＭＳ Ｐゴシック" charset="0"/>
              </a:rPr>
              <a:t>each </a:t>
            </a:r>
            <a:r>
              <a:rPr lang="en-US" sz="2000" dirty="0" smtClean="0">
                <a:ea typeface="ＭＳ Ｐゴシック" charset="0"/>
                <a:cs typeface="ＭＳ Ｐゴシック" charset="0"/>
              </a:rPr>
              <a:t>session.</a:t>
            </a:r>
          </a:p>
          <a:p>
            <a:pPr marL="0" indent="0">
              <a:buNone/>
            </a:pPr>
            <a:r>
              <a:rPr lang="en-US" sz="2000" dirty="0" smtClean="0">
                <a:ea typeface="ＭＳ Ｐゴシック" charset="0"/>
                <a:cs typeface="ＭＳ Ｐゴシック" charset="0"/>
              </a:rPr>
              <a:t>Cultural bodies support by offering trips and activities.</a:t>
            </a:r>
          </a:p>
          <a:p>
            <a:pPr marL="0" indent="0">
              <a:buNone/>
            </a:pPr>
            <a:r>
              <a:rPr lang="en-US" sz="2000" b="1" dirty="0" smtClean="0">
                <a:ea typeface="ＭＳ Ｐゴシック" charset="0"/>
                <a:cs typeface="ＭＳ Ｐゴシック" charset="0"/>
              </a:rPr>
              <a:t>Outcome</a:t>
            </a:r>
            <a:r>
              <a:rPr lang="en-US" sz="2000" dirty="0" smtClean="0">
                <a:ea typeface="ＭＳ Ｐゴシック" charset="0"/>
                <a:cs typeface="ＭＳ Ｐゴシック" charset="0"/>
              </a:rPr>
              <a:t>: an </a:t>
            </a:r>
            <a:r>
              <a:rPr lang="en-US" sz="2000" dirty="0">
                <a:ea typeface="ＭＳ Ｐゴシック" charset="0"/>
                <a:cs typeface="ＭＳ Ｐゴシック" charset="0"/>
              </a:rPr>
              <a:t>increase in self-confidence and motivation. </a:t>
            </a:r>
            <a:r>
              <a:rPr lang="en-US" sz="2000" dirty="0" smtClean="0"/>
              <a:t>Allowing group to </a:t>
            </a:r>
            <a:r>
              <a:rPr lang="en-US" sz="2000" dirty="0"/>
              <a:t>apply and develop their skills beyond their usual familiar community </a:t>
            </a:r>
            <a:r>
              <a:rPr lang="en-US" sz="2000" dirty="0" smtClean="0"/>
              <a:t>surroundings.</a:t>
            </a:r>
            <a:endParaRPr lang="en-US" sz="2000" dirty="0"/>
          </a:p>
        </p:txBody>
      </p:sp>
      <p:pic>
        <p:nvPicPr>
          <p:cNvPr id="5" name="Content Placeholder 4" descr="image3.jpg"/>
          <p:cNvPicPr>
            <a:picLocks noGrp="1" noChangeAspect="1"/>
          </p:cNvPicPr>
          <p:nvPr>
            <p:ph sz="half" idx="1"/>
          </p:nvPr>
        </p:nvPicPr>
        <p:blipFill>
          <a:blip r:embed="rId3" cstate="screen">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1301938188"/>
      </p:ext>
    </p:extLst>
  </p:cSld>
  <p:clrMapOvr>
    <a:masterClrMapping/>
  </p:clrMapOvr>
  <mc:AlternateContent xmlns:mc="http://schemas.openxmlformats.org/markup-compatibility/2006" xmlns:p14="http://schemas.microsoft.com/office/powerpoint/2010/main">
    <mc:Choice Requires="p14">
      <p:transition spd="slow" p14:dur="2000" advTm="119720"/>
    </mc:Choice>
    <mc:Fallback xmlns="">
      <p:transition xmlns:p14="http://schemas.microsoft.com/office/powerpoint/2010/main" spd="slow" advTm="11972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2752"/>
            <a:ext cx="8229600" cy="990600"/>
          </a:xfrm>
        </p:spPr>
        <p:txBody>
          <a:bodyPr>
            <a:normAutofit fontScale="90000"/>
          </a:bodyPr>
          <a:lstStyle/>
          <a:p>
            <a:r>
              <a:rPr lang="en-US" dirty="0">
                <a:solidFill>
                  <a:schemeClr val="bg2">
                    <a:lumMod val="50000"/>
                  </a:schemeClr>
                </a:solidFill>
              </a:rPr>
              <a:t>The overarching aims and objectives of the </a:t>
            </a:r>
            <a:r>
              <a:rPr lang="en-US" dirty="0" smtClean="0">
                <a:solidFill>
                  <a:schemeClr val="bg2">
                    <a:lumMod val="50000"/>
                  </a:schemeClr>
                </a:solidFill>
              </a:rPr>
              <a:t>evaluation framework </a:t>
            </a:r>
            <a:r>
              <a:rPr lang="en-US" dirty="0"/>
              <a:t/>
            </a:r>
            <a:br>
              <a:rPr lang="en-US" dirty="0"/>
            </a:br>
            <a:endParaRPr lang="en-US" dirty="0"/>
          </a:p>
        </p:txBody>
      </p:sp>
      <p:sp>
        <p:nvSpPr>
          <p:cNvPr id="3" name="Content Placeholder 2"/>
          <p:cNvSpPr>
            <a:spLocks noGrp="1"/>
          </p:cNvSpPr>
          <p:nvPr>
            <p:ph sz="half" idx="1"/>
          </p:nvPr>
        </p:nvSpPr>
        <p:spPr>
          <a:xfrm>
            <a:off x="457200" y="1673352"/>
            <a:ext cx="3657600" cy="4718304"/>
          </a:xfrm>
        </p:spPr>
        <p:txBody>
          <a:bodyPr>
            <a:noAutofit/>
          </a:bodyPr>
          <a:lstStyle/>
          <a:p>
            <a:pPr marL="274320" lvl="1" indent="0">
              <a:buNone/>
            </a:pPr>
            <a:r>
              <a:rPr lang="en-US" sz="2800" b="1" dirty="0" smtClean="0">
                <a:solidFill>
                  <a:schemeClr val="tx2">
                    <a:lumMod val="50000"/>
                  </a:schemeClr>
                </a:solidFill>
              </a:rPr>
              <a:t>The Process Evaluation:  </a:t>
            </a:r>
            <a:r>
              <a:rPr lang="en-US" sz="2800" dirty="0">
                <a:solidFill>
                  <a:schemeClr val="tx2">
                    <a:lumMod val="50000"/>
                  </a:schemeClr>
                </a:solidFill>
              </a:rPr>
              <a:t> </a:t>
            </a:r>
            <a:endParaRPr lang="en-US" sz="2800" dirty="0" smtClean="0">
              <a:solidFill>
                <a:schemeClr val="tx2">
                  <a:lumMod val="50000"/>
                </a:schemeClr>
              </a:solidFill>
            </a:endParaRPr>
          </a:p>
          <a:p>
            <a:pPr marL="274320" lvl="1" indent="0">
              <a:buNone/>
            </a:pPr>
            <a:r>
              <a:rPr lang="en-US" sz="2800" dirty="0">
                <a:solidFill>
                  <a:schemeClr val="tx2">
                    <a:lumMod val="50000"/>
                  </a:schemeClr>
                </a:solidFill>
              </a:rPr>
              <a:t>A</a:t>
            </a:r>
            <a:r>
              <a:rPr lang="en-US" sz="2800" dirty="0" smtClean="0">
                <a:solidFill>
                  <a:schemeClr val="tx2">
                    <a:lumMod val="50000"/>
                  </a:schemeClr>
                </a:solidFill>
              </a:rPr>
              <a:t>nalyse </a:t>
            </a:r>
            <a:r>
              <a:rPr lang="en-US" sz="2800" dirty="0">
                <a:solidFill>
                  <a:schemeClr val="tx2">
                    <a:lumMod val="50000"/>
                  </a:schemeClr>
                </a:solidFill>
              </a:rPr>
              <a:t>the effectiveness of the Pioneer Area programme’s processes, in </a:t>
            </a:r>
            <a:r>
              <a:rPr lang="en-US" sz="2800" dirty="0" smtClean="0">
                <a:solidFill>
                  <a:schemeClr val="tx2">
                    <a:lumMod val="50000"/>
                  </a:schemeClr>
                </a:solidFill>
              </a:rPr>
              <a:t>terms </a:t>
            </a:r>
            <a:r>
              <a:rPr lang="en-US" sz="2800" dirty="0">
                <a:solidFill>
                  <a:schemeClr val="tx2">
                    <a:lumMod val="50000"/>
                  </a:schemeClr>
                </a:solidFill>
              </a:rPr>
              <a:t>of its design and </a:t>
            </a:r>
            <a:r>
              <a:rPr lang="en-US" sz="2800" dirty="0" smtClean="0">
                <a:solidFill>
                  <a:schemeClr val="tx2">
                    <a:lumMod val="50000"/>
                  </a:schemeClr>
                </a:solidFill>
              </a:rPr>
              <a:t>delivery</a:t>
            </a:r>
            <a:endParaRPr lang="en-US" sz="2800" dirty="0">
              <a:solidFill>
                <a:schemeClr val="tx2">
                  <a:lumMod val="50000"/>
                </a:schemeClr>
              </a:solidFill>
            </a:endParaRPr>
          </a:p>
        </p:txBody>
      </p:sp>
      <p:sp>
        <p:nvSpPr>
          <p:cNvPr id="4" name="Content Placeholder 3"/>
          <p:cNvSpPr>
            <a:spLocks noGrp="1"/>
          </p:cNvSpPr>
          <p:nvPr>
            <p:ph sz="half" idx="2"/>
          </p:nvPr>
        </p:nvSpPr>
        <p:spPr>
          <a:xfrm>
            <a:off x="4114800" y="1673352"/>
            <a:ext cx="4840830" cy="4718304"/>
          </a:xfrm>
        </p:spPr>
        <p:txBody>
          <a:bodyPr>
            <a:normAutofit fontScale="92500"/>
          </a:bodyPr>
          <a:lstStyle/>
          <a:p>
            <a:pPr marL="274320" lvl="1" indent="0">
              <a:buNone/>
            </a:pPr>
            <a:r>
              <a:rPr lang="en-US" sz="3000" b="1" dirty="0" smtClean="0"/>
              <a:t>The Outcome Evaluation: </a:t>
            </a:r>
            <a:endParaRPr lang="en-US" sz="3000" b="1" dirty="0"/>
          </a:p>
          <a:p>
            <a:pPr lvl="1"/>
            <a:endParaRPr lang="en-US" b="1" dirty="0"/>
          </a:p>
          <a:p>
            <a:pPr marL="274320" lvl="1" indent="0">
              <a:buNone/>
            </a:pPr>
            <a:r>
              <a:rPr lang="en-US" sz="2600" dirty="0" smtClean="0">
                <a:solidFill>
                  <a:schemeClr val="tx2">
                    <a:lumMod val="50000"/>
                  </a:schemeClr>
                </a:solidFill>
              </a:rPr>
              <a:t>To what extent has the programme  increased </a:t>
            </a:r>
            <a:r>
              <a:rPr lang="en-US" sz="2600" dirty="0">
                <a:solidFill>
                  <a:schemeClr val="tx2">
                    <a:lumMod val="50000"/>
                  </a:schemeClr>
                </a:solidFill>
              </a:rPr>
              <a:t>participation by young people, adults and families living in Communities First areas in culture, arts and heritage activities, in ways that help them gain in learning, skills, confidence and </a:t>
            </a:r>
            <a:r>
              <a:rPr lang="en-US" sz="2600" dirty="0" smtClean="0">
                <a:solidFill>
                  <a:schemeClr val="tx2">
                    <a:lumMod val="50000"/>
                  </a:schemeClr>
                </a:solidFill>
              </a:rPr>
              <a:t>wellbeing?</a:t>
            </a:r>
            <a:endParaRPr lang="en-US" sz="2600" dirty="0">
              <a:solidFill>
                <a:schemeClr val="tx2">
                  <a:lumMod val="50000"/>
                </a:schemeClr>
              </a:solidFill>
            </a:endParaRPr>
          </a:p>
        </p:txBody>
      </p:sp>
    </p:spTree>
    <p:extLst>
      <p:ext uri="{BB962C8B-B14F-4D97-AF65-F5344CB8AC3E}">
        <p14:creationId xmlns:p14="http://schemas.microsoft.com/office/powerpoint/2010/main" val="897885604"/>
      </p:ext>
    </p:extLst>
  </p:cSld>
  <p:clrMapOvr>
    <a:masterClrMapping/>
  </p:clrMapOvr>
  <mc:AlternateContent xmlns:mc="http://schemas.openxmlformats.org/markup-compatibility/2006" xmlns:p14="http://schemas.microsoft.com/office/powerpoint/2010/main">
    <mc:Choice Requires="p14">
      <p:transition spd="slow" p14:dur="2000" advTm="43722"/>
    </mc:Choice>
    <mc:Fallback xmlns="">
      <p:transition xmlns:p14="http://schemas.microsoft.com/office/powerpoint/2010/main" spd="slow" advTm="43722"/>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50000"/>
                  </a:schemeClr>
                </a:solidFill>
              </a:rPr>
              <a:t>Year 1 findings and challenges</a:t>
            </a:r>
            <a:endParaRPr lang="en-US" dirty="0">
              <a:solidFill>
                <a:schemeClr val="bg2">
                  <a:lumMod val="50000"/>
                </a:schemeClr>
              </a:solidFill>
            </a:endParaRPr>
          </a:p>
        </p:txBody>
      </p:sp>
      <p:sp>
        <p:nvSpPr>
          <p:cNvPr id="10" name="Content Placeholder 9"/>
          <p:cNvSpPr>
            <a:spLocks noGrp="1"/>
          </p:cNvSpPr>
          <p:nvPr>
            <p:ph sz="half" idx="2"/>
          </p:nvPr>
        </p:nvSpPr>
        <p:spPr/>
        <p:txBody>
          <a:bodyPr>
            <a:noAutofit/>
          </a:bodyPr>
          <a:lstStyle/>
          <a:p>
            <a:pPr marL="0" indent="0">
              <a:buNone/>
            </a:pPr>
            <a:r>
              <a:rPr lang="en-US" sz="2400" dirty="0"/>
              <a:t>The Swansea Pioneer Area </a:t>
            </a:r>
            <a:endParaRPr lang="en-US" sz="2400" dirty="0" smtClean="0"/>
          </a:p>
          <a:p>
            <a:pPr marL="0" indent="0">
              <a:buNone/>
            </a:pPr>
            <a:r>
              <a:rPr lang="en-US" sz="2400" dirty="0" smtClean="0"/>
              <a:t>is </a:t>
            </a:r>
            <a:r>
              <a:rPr lang="en-US" sz="2400" dirty="0"/>
              <a:t>led by the local authority, in partnership with the National Waterfront Museum. </a:t>
            </a:r>
          </a:p>
          <a:p>
            <a:pPr marL="0" indent="0">
              <a:buNone/>
            </a:pPr>
            <a:r>
              <a:rPr lang="en-US" sz="2400" dirty="0" smtClean="0"/>
              <a:t>It brought </a:t>
            </a:r>
            <a:r>
              <a:rPr lang="en-US" sz="2400" dirty="0"/>
              <a:t>together </a:t>
            </a:r>
            <a:r>
              <a:rPr lang="en-US" sz="2400" dirty="0" smtClean="0"/>
              <a:t>over </a:t>
            </a:r>
            <a:r>
              <a:rPr lang="en-US" sz="2400" dirty="0"/>
              <a:t>50 partner organisations from across the </a:t>
            </a:r>
            <a:r>
              <a:rPr lang="en-US" sz="2400" dirty="0" smtClean="0"/>
              <a:t>city including local </a:t>
            </a:r>
            <a:r>
              <a:rPr lang="en-US" sz="2400" dirty="0"/>
              <a:t>authority and independent cultural </a:t>
            </a:r>
            <a:r>
              <a:rPr lang="en-US" sz="2400" dirty="0" smtClean="0"/>
              <a:t>providers.</a:t>
            </a:r>
            <a:r>
              <a:rPr lang="en-US" sz="2400" dirty="0"/>
              <a:t> </a:t>
            </a:r>
          </a:p>
        </p:txBody>
      </p:sp>
      <p:pic>
        <p:nvPicPr>
          <p:cNvPr id="17" name="Content Placeholder 16" descr="image2.jpg"/>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t="-8"/>
          <a:stretch/>
        </p:blipFill>
        <p:spPr>
          <a:xfrm>
            <a:off x="457200" y="1673225"/>
            <a:ext cx="4038600" cy="4718050"/>
          </a:xfrm>
          <a:prstGeom prst="rect">
            <a:avLst/>
          </a:prstGeom>
        </p:spPr>
      </p:pic>
    </p:spTree>
    <p:extLst>
      <p:ext uri="{BB962C8B-B14F-4D97-AF65-F5344CB8AC3E}">
        <p14:creationId xmlns:p14="http://schemas.microsoft.com/office/powerpoint/2010/main" val="2610439801"/>
      </p:ext>
    </p:extLst>
  </p:cSld>
  <p:clrMapOvr>
    <a:masterClrMapping/>
  </p:clrMapOvr>
  <mc:AlternateContent xmlns:mc="http://schemas.openxmlformats.org/markup-compatibility/2006" xmlns:p14="http://schemas.microsoft.com/office/powerpoint/2010/main">
    <mc:Choice Requires="p14">
      <p:transition spd="slow" p14:dur="2000" advTm="49628"/>
    </mc:Choice>
    <mc:Fallback xmlns="">
      <p:transition xmlns:p14="http://schemas.microsoft.com/office/powerpoint/2010/main" spd="slow" advTm="49628"/>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65903"/>
            <a:ext cx="9144000" cy="7048084"/>
          </a:xfrm>
          <a:prstGeom prst="rect">
            <a:avLst/>
          </a:prstGeom>
        </p:spPr>
        <p:txBody>
          <a:bodyPr wrap="square">
            <a:spAutoFit/>
          </a:bodyPr>
          <a:lstStyle/>
          <a:p>
            <a:r>
              <a:rPr lang="en-GB" sz="3600" dirty="0" smtClean="0">
                <a:solidFill>
                  <a:schemeClr val="bg2">
                    <a:lumMod val="50000"/>
                  </a:schemeClr>
                </a:solidFill>
                <a:latin typeface="+mj-lt"/>
              </a:rPr>
              <a:t>Year 2 Evaluation objectives</a:t>
            </a:r>
            <a:endParaRPr lang="en-GB" sz="3600" dirty="0">
              <a:solidFill>
                <a:schemeClr val="bg2">
                  <a:lumMod val="50000"/>
                </a:schemeClr>
              </a:solidFill>
              <a:latin typeface="+mj-lt"/>
            </a:endParaRPr>
          </a:p>
          <a:p>
            <a:r>
              <a:rPr lang="en-GB" sz="2400" dirty="0"/>
              <a:t> </a:t>
            </a:r>
          </a:p>
          <a:p>
            <a:pPr lvl="0"/>
            <a:r>
              <a:rPr lang="en-GB" sz="2800" dirty="0" smtClean="0"/>
              <a:t>1. Improve </a:t>
            </a:r>
            <a:r>
              <a:rPr lang="en-GB" sz="2800" dirty="0"/>
              <a:t>the monitoring and reporting information of Fusion </a:t>
            </a:r>
            <a:r>
              <a:rPr lang="en-GB" sz="2800" dirty="0" smtClean="0"/>
              <a:t>Partnerships</a:t>
            </a:r>
          </a:p>
          <a:p>
            <a:pPr lvl="0"/>
            <a:endParaRPr lang="en-GB" sz="2800" dirty="0"/>
          </a:p>
          <a:p>
            <a:pPr lvl="0"/>
            <a:r>
              <a:rPr lang="en-GB" sz="2800" dirty="0" smtClean="0"/>
              <a:t>2. Obtain </a:t>
            </a:r>
            <a:r>
              <a:rPr lang="en-GB" sz="2800" dirty="0"/>
              <a:t>the views of stakeholders participating in Fusion Partnerships, to assess the impact of the programme on their organisation </a:t>
            </a:r>
            <a:endParaRPr lang="en-GB" sz="2800" dirty="0" smtClean="0"/>
          </a:p>
          <a:p>
            <a:pPr lvl="0"/>
            <a:endParaRPr lang="en-GB" sz="2800" dirty="0"/>
          </a:p>
          <a:p>
            <a:pPr lvl="0"/>
            <a:r>
              <a:rPr lang="en-GB" sz="2800" dirty="0" smtClean="0"/>
              <a:t>3. Obtain </a:t>
            </a:r>
            <a:r>
              <a:rPr lang="en-GB" sz="2800" dirty="0"/>
              <a:t>more detailed views from a small sample of cultural </a:t>
            </a:r>
            <a:r>
              <a:rPr lang="en-GB" sz="2800" dirty="0" smtClean="0"/>
              <a:t>stakeholders</a:t>
            </a:r>
          </a:p>
          <a:p>
            <a:pPr lvl="0"/>
            <a:endParaRPr lang="en-GB" sz="2800" dirty="0"/>
          </a:p>
          <a:p>
            <a:pPr lvl="0"/>
            <a:endParaRPr lang="en-GB" sz="2800" dirty="0" smtClean="0"/>
          </a:p>
          <a:p>
            <a:pPr lvl="0"/>
            <a:endParaRPr lang="en-GB" sz="2800" dirty="0"/>
          </a:p>
          <a:p>
            <a:pPr lvl="0"/>
            <a:endParaRPr lang="en-GB" sz="2800" dirty="0"/>
          </a:p>
          <a:p>
            <a:r>
              <a:rPr lang="en-GB" sz="2800" dirty="0"/>
              <a:t> </a:t>
            </a:r>
            <a:r>
              <a:rPr lang="en-GB" dirty="0"/>
              <a:t> </a:t>
            </a:r>
          </a:p>
        </p:txBody>
      </p:sp>
    </p:spTree>
    <p:extLst>
      <p:ext uri="{BB962C8B-B14F-4D97-AF65-F5344CB8AC3E}">
        <p14:creationId xmlns:p14="http://schemas.microsoft.com/office/powerpoint/2010/main" val="845501498"/>
      </p:ext>
    </p:extLst>
  </p:cSld>
  <p:clrMapOvr>
    <a:masterClrMapping/>
  </p:clrMapOvr>
  <mc:AlternateContent xmlns:mc="http://schemas.openxmlformats.org/markup-compatibility/2006" xmlns:p14="http://schemas.microsoft.com/office/powerpoint/2010/main">
    <mc:Choice Requires="p14">
      <p:transition spd="slow" p14:dur="2000" advTm="56279"/>
    </mc:Choice>
    <mc:Fallback xmlns="">
      <p:transition xmlns:p14="http://schemas.microsoft.com/office/powerpoint/2010/main" spd="slow" advTm="56279"/>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50000"/>
                  </a:schemeClr>
                </a:solidFill>
              </a:rPr>
              <a:t>Evaluation report</a:t>
            </a:r>
            <a:endParaRPr lang="en-US" dirty="0">
              <a:solidFill>
                <a:schemeClr val="bg2">
                  <a:lumMod val="50000"/>
                </a:schemeClr>
              </a:solidFill>
            </a:endParaRPr>
          </a:p>
        </p:txBody>
      </p:sp>
      <p:pic>
        <p:nvPicPr>
          <p:cNvPr id="6" name="Content Placeholder 5"/>
          <p:cNvPicPr>
            <a:picLocks noGrp="1" noChangeAspect="1"/>
          </p:cNvPicPr>
          <p:nvPr>
            <p:ph sz="half" idx="1"/>
          </p:nvPr>
        </p:nvPicPr>
        <p:blipFill rotWithShape="1">
          <a:blip r:embed="rId3" cstate="screen">
            <a:alphaModFix/>
            <a:extLst>
              <a:ext uri="{28A0092B-C50C-407E-A947-70E740481C1C}">
                <a14:useLocalDpi xmlns:a14="http://schemas.microsoft.com/office/drawing/2010/main"/>
              </a:ext>
            </a:extLst>
          </a:blip>
          <a:srcRect/>
          <a:stretch/>
        </p:blipFill>
        <p:spPr>
          <a:xfrm>
            <a:off x="457200" y="1524000"/>
            <a:ext cx="3919222" cy="4867656"/>
          </a:xfrm>
        </p:spPr>
      </p:pic>
      <p:sp>
        <p:nvSpPr>
          <p:cNvPr id="4" name="Content Placeholder 3"/>
          <p:cNvSpPr>
            <a:spLocks noGrp="1"/>
          </p:cNvSpPr>
          <p:nvPr>
            <p:ph sz="half" idx="2"/>
          </p:nvPr>
        </p:nvSpPr>
        <p:spPr/>
        <p:txBody>
          <a:bodyPr/>
          <a:lstStyle/>
          <a:p>
            <a:endParaRPr lang="en-US" dirty="0"/>
          </a:p>
          <a:p>
            <a:endParaRPr lang="en-US" dirty="0" smtClean="0"/>
          </a:p>
          <a:p>
            <a:r>
              <a:rPr lang="en-US" dirty="0"/>
              <a:t>http://gov.wales/statistics-and-research/evaluation-pioneer-areas-pilot-year/?lang=en</a:t>
            </a:r>
          </a:p>
        </p:txBody>
      </p:sp>
      <p:sp>
        <p:nvSpPr>
          <p:cNvPr id="7" name="TextBox 6"/>
          <p:cNvSpPr txBox="1"/>
          <p:nvPr/>
        </p:nvSpPr>
        <p:spPr>
          <a:xfrm>
            <a:off x="5646264" y="97525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40153671"/>
      </p:ext>
    </p:extLst>
  </p:cSld>
  <p:clrMapOvr>
    <a:masterClrMapping/>
  </p:clrMapOvr>
  <mc:AlternateContent xmlns:mc="http://schemas.openxmlformats.org/markup-compatibility/2006" xmlns:p14="http://schemas.microsoft.com/office/powerpoint/2010/main">
    <mc:Choice Requires="p14">
      <p:transition spd="slow" p14:dur="2000" advTm="146465"/>
    </mc:Choice>
    <mc:Fallback xmlns="">
      <p:transition xmlns:p14="http://schemas.microsoft.com/office/powerpoint/2010/main" spd="slow" advTm="146465"/>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10000"/>
                  </a:schemeClr>
                </a:solidFill>
              </a:rPr>
              <a:t>Ardal Ymchwil  </a:t>
            </a:r>
            <a:r>
              <a:rPr lang="en-US" dirty="0" smtClean="0"/>
              <a:t>	</a:t>
            </a:r>
            <a:r>
              <a:rPr lang="en-US" dirty="0" smtClean="0">
                <a:solidFill>
                  <a:schemeClr val="bg2">
                    <a:lumMod val="50000"/>
                  </a:schemeClr>
                </a:solidFill>
              </a:rPr>
              <a:t>Research Areas</a:t>
            </a:r>
            <a:endParaRPr lang="en-US" dirty="0">
              <a:solidFill>
                <a:schemeClr val="bg2">
                  <a:lumMod val="50000"/>
                </a:schemeClr>
              </a:solidFill>
            </a:endParaRPr>
          </a:p>
        </p:txBody>
      </p:sp>
      <p:sp>
        <p:nvSpPr>
          <p:cNvPr id="3" name="Content Placeholder 2"/>
          <p:cNvSpPr>
            <a:spLocks noGrp="1"/>
          </p:cNvSpPr>
          <p:nvPr>
            <p:ph idx="1"/>
          </p:nvPr>
        </p:nvSpPr>
        <p:spPr/>
        <p:txBody>
          <a:bodyPr/>
          <a:lstStyle/>
          <a:p>
            <a:pPr marL="0" indent="0">
              <a:buNone/>
            </a:pPr>
            <a:r>
              <a:rPr lang="en-US" dirty="0" smtClean="0"/>
              <a:t>Ymchwil Ymwelwyr 		</a:t>
            </a:r>
            <a:r>
              <a:rPr lang="en-US" dirty="0" smtClean="0">
                <a:solidFill>
                  <a:schemeClr val="bg2">
                    <a:lumMod val="50000"/>
                  </a:schemeClr>
                </a:solidFill>
              </a:rPr>
              <a:t>Visitor Research</a:t>
            </a:r>
          </a:p>
          <a:p>
            <a:pPr marL="0" indent="0">
              <a:buNone/>
            </a:pPr>
            <a:endParaRPr lang="en-US" dirty="0" smtClean="0">
              <a:solidFill>
                <a:schemeClr val="bg2">
                  <a:lumMod val="10000"/>
                </a:schemeClr>
              </a:solidFill>
            </a:endParaRPr>
          </a:p>
          <a:p>
            <a:pPr marL="0" indent="0">
              <a:buNone/>
            </a:pPr>
            <a:r>
              <a:rPr lang="en-US" dirty="0" smtClean="0">
                <a:solidFill>
                  <a:schemeClr val="bg2">
                    <a:lumMod val="10000"/>
                  </a:schemeClr>
                </a:solidFill>
              </a:rPr>
              <a:t>Ymchwil Addysg a 		</a:t>
            </a:r>
            <a:r>
              <a:rPr lang="en-US" dirty="0" smtClean="0">
                <a:solidFill>
                  <a:schemeClr val="bg2">
                    <a:lumMod val="50000"/>
                  </a:schemeClr>
                </a:solidFill>
              </a:rPr>
              <a:t>Learning </a:t>
            </a:r>
            <a:r>
              <a:rPr lang="en-US" dirty="0">
                <a:solidFill>
                  <a:schemeClr val="bg2">
                    <a:lumMod val="50000"/>
                  </a:schemeClr>
                </a:solidFill>
              </a:rPr>
              <a:t>&amp; Participation </a:t>
            </a:r>
            <a:endParaRPr lang="en-US" dirty="0" smtClean="0">
              <a:solidFill>
                <a:schemeClr val="bg2">
                  <a:lumMod val="50000"/>
                </a:schemeClr>
              </a:solidFill>
            </a:endParaRPr>
          </a:p>
          <a:p>
            <a:pPr marL="0" indent="0">
              <a:buNone/>
            </a:pPr>
            <a:r>
              <a:rPr lang="en-US" dirty="0" smtClean="0">
                <a:solidFill>
                  <a:schemeClr val="bg2">
                    <a:lumMod val="10000"/>
                  </a:schemeClr>
                </a:solidFill>
              </a:rPr>
              <a:t>Chyfranogiad			</a:t>
            </a:r>
            <a:r>
              <a:rPr lang="en-US" dirty="0" smtClean="0">
                <a:solidFill>
                  <a:schemeClr val="bg2">
                    <a:lumMod val="50000"/>
                  </a:schemeClr>
                </a:solidFill>
              </a:rPr>
              <a:t>Research</a:t>
            </a:r>
          </a:p>
          <a:p>
            <a:pPr marL="0" indent="0">
              <a:buNone/>
            </a:pPr>
            <a:r>
              <a:rPr lang="en-US" dirty="0">
                <a:solidFill>
                  <a:schemeClr val="bg2">
                    <a:lumMod val="10000"/>
                  </a:schemeClr>
                </a:solidFill>
              </a:rPr>
              <a:t>	</a:t>
            </a:r>
            <a:r>
              <a:rPr lang="en-US" dirty="0" smtClean="0">
                <a:solidFill>
                  <a:schemeClr val="bg2">
                    <a:lumMod val="10000"/>
                  </a:schemeClr>
                </a:solidFill>
              </a:rPr>
              <a:t>			</a:t>
            </a:r>
          </a:p>
          <a:p>
            <a:pPr marL="0" indent="0">
              <a:buNone/>
            </a:pPr>
            <a:r>
              <a:rPr lang="en-US" dirty="0">
                <a:solidFill>
                  <a:schemeClr val="bg2">
                    <a:lumMod val="10000"/>
                  </a:schemeClr>
                </a:solidFill>
              </a:rPr>
              <a:t>Ymchwil Orielau		</a:t>
            </a:r>
            <a:r>
              <a:rPr lang="en-US" dirty="0">
                <a:solidFill>
                  <a:schemeClr val="bg2">
                    <a:lumMod val="50000"/>
                  </a:schemeClr>
                </a:solidFill>
              </a:rPr>
              <a:t>Gallery Research</a:t>
            </a:r>
          </a:p>
          <a:p>
            <a:pPr marL="0" indent="0">
              <a:buNone/>
            </a:pPr>
            <a:endParaRPr lang="en-US" dirty="0">
              <a:solidFill>
                <a:srgbClr val="6F6C7D"/>
              </a:solidFill>
            </a:endParaRPr>
          </a:p>
          <a:p>
            <a:endParaRPr lang="en-US" dirty="0"/>
          </a:p>
        </p:txBody>
      </p:sp>
    </p:spTree>
    <p:extLst>
      <p:ext uri="{BB962C8B-B14F-4D97-AF65-F5344CB8AC3E}">
        <p14:creationId xmlns:p14="http://schemas.microsoft.com/office/powerpoint/2010/main" val="3395821812"/>
      </p:ext>
    </p:extLst>
  </p:cSld>
  <p:clrMapOvr>
    <a:masterClrMapping/>
  </p:clrMapOvr>
  <mc:AlternateContent xmlns:mc="http://schemas.openxmlformats.org/markup-compatibility/2006" xmlns:p14="http://schemas.microsoft.com/office/powerpoint/2010/main">
    <mc:Choice Requires="p14">
      <p:transition spd="slow" p14:dur="2000" advTm="18649"/>
    </mc:Choice>
    <mc:Fallback xmlns="">
      <p:transition xmlns:p14="http://schemas.microsoft.com/office/powerpoint/2010/main" spd="slow" advTm="18649"/>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Gwerthuso neu Ymchwil</a:t>
            </a:r>
            <a:br>
              <a:rPr lang="en-US" dirty="0" smtClean="0"/>
            </a:br>
            <a:r>
              <a:rPr lang="en-US" dirty="0" smtClean="0">
                <a:solidFill>
                  <a:schemeClr val="bg2">
                    <a:lumMod val="50000"/>
                  </a:schemeClr>
                </a:solidFill>
              </a:rPr>
              <a:t>Evaluation v Research</a:t>
            </a:r>
            <a:endParaRPr lang="en-US" dirty="0">
              <a:solidFill>
                <a:schemeClr val="bg2">
                  <a:lumMod val="50000"/>
                </a:schemeClr>
              </a:solidFill>
            </a:endParaRPr>
          </a:p>
        </p:txBody>
      </p:sp>
      <p:sp>
        <p:nvSpPr>
          <p:cNvPr id="4" name="Oval Callout 3"/>
          <p:cNvSpPr/>
          <p:nvPr/>
        </p:nvSpPr>
        <p:spPr>
          <a:xfrm>
            <a:off x="5266266" y="1540933"/>
            <a:ext cx="3657601" cy="2675467"/>
          </a:xfrm>
          <a:prstGeom prst="wedgeEllipseCallout">
            <a:avLst>
              <a:gd name="adj1" fmla="val -67548"/>
              <a:gd name="adj2" fmla="val -1890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i="1" dirty="0"/>
              <a:t>The purpose of evaluation is to improve, not prove</a:t>
            </a:r>
            <a:r>
              <a:rPr lang="en-US" sz="2400" i="1" dirty="0" smtClean="0"/>
              <a:t>. </a:t>
            </a:r>
          </a:p>
          <a:p>
            <a:pPr algn="ctr"/>
            <a:r>
              <a:rPr lang="en-US" sz="2400" dirty="0" smtClean="0"/>
              <a:t>Stufflebeam</a:t>
            </a:r>
            <a:endParaRPr lang="en-US" sz="2400" dirty="0"/>
          </a:p>
          <a:p>
            <a:pPr algn="ctr"/>
            <a:endParaRPr lang="en-US" dirty="0"/>
          </a:p>
        </p:txBody>
      </p:sp>
      <p:sp>
        <p:nvSpPr>
          <p:cNvPr id="5" name="Content Placeholder 4"/>
          <p:cNvSpPr>
            <a:spLocks noGrp="1"/>
          </p:cNvSpPr>
          <p:nvPr>
            <p:ph idx="1"/>
          </p:nvPr>
        </p:nvSpPr>
        <p:spPr>
          <a:xfrm>
            <a:off x="152399" y="2614083"/>
            <a:ext cx="5113867" cy="3803650"/>
          </a:xfrm>
          <a:prstGeom prst="wedgeEllipseCallout">
            <a:avLst>
              <a:gd name="adj1" fmla="val 85942"/>
              <a:gd name="adj2" fmla="val 21394"/>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normAutofit fontScale="62500" lnSpcReduction="20000"/>
          </a:bodyPr>
          <a:lstStyle/>
          <a:p>
            <a:pPr marL="0" indent="0" algn="ctr">
              <a:buNone/>
            </a:pPr>
            <a:r>
              <a:rPr lang="en-US" sz="3200" i="1" dirty="0" smtClean="0">
                <a:solidFill>
                  <a:schemeClr val="tx1">
                    <a:lumMod val="95000"/>
                    <a:lumOff val="5000"/>
                  </a:schemeClr>
                </a:solidFill>
              </a:rPr>
              <a:t>The distinction between research and evaluation is arbitrary. One can make the case that the two are the same and different. The purpose of making such distinctions, then, must guide the distinctions made. </a:t>
            </a:r>
          </a:p>
          <a:p>
            <a:pPr marL="0" indent="0" algn="ctr">
              <a:buNone/>
            </a:pPr>
            <a:endParaRPr lang="en-US" dirty="0" smtClean="0">
              <a:solidFill>
                <a:schemeClr val="tx1">
                  <a:lumMod val="95000"/>
                  <a:lumOff val="5000"/>
                </a:schemeClr>
              </a:solidFill>
            </a:endParaRPr>
          </a:p>
          <a:p>
            <a:pPr marL="0" indent="0" algn="ctr">
              <a:buNone/>
            </a:pPr>
            <a:r>
              <a:rPr lang="en-US" dirty="0" smtClean="0">
                <a:solidFill>
                  <a:schemeClr val="tx1">
                    <a:lumMod val="95000"/>
                    <a:lumOff val="5000"/>
                  </a:schemeClr>
                </a:solidFill>
              </a:rPr>
              <a:t>Michael Quinn Patton </a:t>
            </a:r>
            <a:endParaRPr lang="en-US" dirty="0">
              <a:solidFill>
                <a:schemeClr val="tx1">
                  <a:lumMod val="95000"/>
                  <a:lumOff val="5000"/>
                </a:schemeClr>
              </a:solidFill>
            </a:endParaRPr>
          </a:p>
        </p:txBody>
      </p:sp>
    </p:spTree>
    <p:extLst>
      <p:ext uri="{BB962C8B-B14F-4D97-AF65-F5344CB8AC3E}">
        <p14:creationId xmlns:p14="http://schemas.microsoft.com/office/powerpoint/2010/main" val="656351762"/>
      </p:ext>
    </p:extLst>
  </p:cSld>
  <p:clrMapOvr>
    <a:masterClrMapping/>
  </p:clrMapOvr>
  <mc:AlternateContent xmlns:mc="http://schemas.openxmlformats.org/markup-compatibility/2006" xmlns:p14="http://schemas.microsoft.com/office/powerpoint/2010/main">
    <mc:Choice Requires="p14">
      <p:transition spd="slow" p14:dur="2000" advTm="51721"/>
    </mc:Choice>
    <mc:Fallback xmlns="">
      <p:transition xmlns:p14="http://schemas.microsoft.com/office/powerpoint/2010/main" spd="slow" advTm="51721"/>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456484846"/>
              </p:ext>
            </p:extLst>
          </p:nvPr>
        </p:nvGraphicFramePr>
        <p:xfrm>
          <a:off x="-778934" y="347997"/>
          <a:ext cx="8754534" cy="5595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lit.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22124" y="347998"/>
            <a:ext cx="1621876" cy="2276799"/>
          </a:xfrm>
          <a:prstGeom prst="rect">
            <a:avLst/>
          </a:prstGeom>
        </p:spPr>
      </p:pic>
      <p:pic>
        <p:nvPicPr>
          <p:cNvPr id="6" name="Picture 5" descr="joc.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522125" y="2653461"/>
            <a:ext cx="1621875" cy="1993930"/>
          </a:xfrm>
          <a:prstGeom prst="rect">
            <a:avLst/>
          </a:prstGeom>
        </p:spPr>
      </p:pic>
      <p:pic>
        <p:nvPicPr>
          <p:cNvPr id="9" name="Picture 8" descr="4.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522124" y="4647391"/>
            <a:ext cx="1621876" cy="2210609"/>
          </a:xfrm>
          <a:prstGeom prst="rect">
            <a:avLst/>
          </a:prstGeom>
        </p:spPr>
      </p:pic>
    </p:spTree>
    <p:extLst>
      <p:ext uri="{BB962C8B-B14F-4D97-AF65-F5344CB8AC3E}">
        <p14:creationId xmlns:p14="http://schemas.microsoft.com/office/powerpoint/2010/main" val="3838087989"/>
      </p:ext>
    </p:extLst>
  </p:cSld>
  <p:clrMapOvr>
    <a:masterClrMapping/>
  </p:clrMapOvr>
  <mc:AlternateContent xmlns:mc="http://schemas.openxmlformats.org/markup-compatibility/2006" xmlns:p14="http://schemas.microsoft.com/office/powerpoint/2010/main">
    <mc:Choice Requires="p14">
      <p:transition spd="slow" p14:dur="2000" advTm="22643"/>
    </mc:Choice>
    <mc:Fallback xmlns="">
      <p:transition xmlns:p14="http://schemas.microsoft.com/office/powerpoint/2010/main" spd="slow" advTm="22643"/>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8930"/>
            <a:ext cx="8229600" cy="865094"/>
          </a:xfrm>
        </p:spPr>
        <p:txBody>
          <a:bodyPr/>
          <a:lstStyle/>
          <a:p>
            <a:r>
              <a:rPr lang="en-US" dirty="0" smtClean="0">
                <a:solidFill>
                  <a:schemeClr val="bg2">
                    <a:lumMod val="50000"/>
                  </a:schemeClr>
                </a:solidFill>
              </a:rPr>
              <a:t>Our Museum Outcomes</a:t>
            </a:r>
            <a:endParaRPr lang="en-US" dirty="0">
              <a:solidFill>
                <a:schemeClr val="bg2">
                  <a:lumMod val="50000"/>
                </a:schemeClr>
              </a:solidFill>
            </a:endParaRP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t="9837" b="2371"/>
          <a:stretch/>
        </p:blipFill>
        <p:spPr>
          <a:xfrm>
            <a:off x="0" y="1479176"/>
            <a:ext cx="9144000" cy="4735267"/>
          </a:xfrm>
          <a:prstGeom prst="rect">
            <a:avLst/>
          </a:prstGeom>
        </p:spPr>
      </p:pic>
    </p:spTree>
    <p:extLst>
      <p:ext uri="{BB962C8B-B14F-4D97-AF65-F5344CB8AC3E}">
        <p14:creationId xmlns:p14="http://schemas.microsoft.com/office/powerpoint/2010/main" val="921335439"/>
      </p:ext>
    </p:extLst>
  </p:cSld>
  <p:clrMapOvr>
    <a:masterClrMapping/>
  </p:clrMapOvr>
  <mc:AlternateContent xmlns:mc="http://schemas.openxmlformats.org/markup-compatibility/2006" xmlns:p14="http://schemas.microsoft.com/office/powerpoint/2010/main">
    <mc:Choice Requires="p14">
      <p:transition spd="slow" p14:dur="2000" advTm="57904"/>
    </mc:Choice>
    <mc:Fallback xmlns="">
      <p:transition xmlns:p14="http://schemas.microsoft.com/office/powerpoint/2010/main" spd="slow" advTm="57904"/>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952900"/>
            <a:ext cx="7378700" cy="584775"/>
          </a:xfrm>
          <a:prstGeom prst="rect">
            <a:avLst/>
          </a:prstGeom>
          <a:noFill/>
        </p:spPr>
        <p:txBody>
          <a:bodyPr wrap="square" rtlCol="0">
            <a:spAutoFit/>
          </a:bodyPr>
          <a:lstStyle/>
          <a:p>
            <a:r>
              <a:rPr lang="en-US" sz="3200" dirty="0" smtClean="0">
                <a:solidFill>
                  <a:schemeClr val="bg2">
                    <a:lumMod val="50000"/>
                  </a:schemeClr>
                </a:solidFill>
                <a:latin typeface="+mj-lt"/>
              </a:rPr>
              <a:t>Our Museum Evaluation </a:t>
            </a:r>
            <a:r>
              <a:rPr lang="en-US" sz="3200" dirty="0" smtClean="0">
                <a:solidFill>
                  <a:schemeClr val="bg2">
                    <a:lumMod val="50000"/>
                  </a:schemeClr>
                </a:solidFill>
                <a:latin typeface="+mj-lt"/>
              </a:rPr>
              <a:t>Evidence</a:t>
            </a:r>
            <a:endParaRPr lang="en-US" sz="3200" dirty="0">
              <a:solidFill>
                <a:schemeClr val="bg2">
                  <a:lumMod val="50000"/>
                </a:schemeClr>
              </a:solidFill>
              <a:latin typeface="+mj-lt"/>
            </a:endParaRPr>
          </a:p>
        </p:txBody>
      </p:sp>
      <p:graphicFrame>
        <p:nvGraphicFramePr>
          <p:cNvPr id="4" name="Diagram 3"/>
          <p:cNvGraphicFramePr/>
          <p:nvPr>
            <p:extLst>
              <p:ext uri="{D42A27DB-BD31-4B8C-83A1-F6EECF244321}">
                <p14:modId xmlns:p14="http://schemas.microsoft.com/office/powerpoint/2010/main" val="2784293668"/>
              </p:ext>
            </p:extLst>
          </p:nvPr>
        </p:nvGraphicFramePr>
        <p:xfrm>
          <a:off x="977899" y="1645398"/>
          <a:ext cx="7742767" cy="4945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053747"/>
      </p:ext>
    </p:extLst>
  </p:cSld>
  <p:clrMapOvr>
    <a:masterClrMapping/>
  </p:clrMapOvr>
  <mc:AlternateContent xmlns:mc="http://schemas.openxmlformats.org/markup-compatibility/2006" xmlns:p14="http://schemas.microsoft.com/office/powerpoint/2010/main">
    <mc:Choice Requires="p14">
      <p:transition spd="slow" p14:dur="2000" advTm="104726"/>
    </mc:Choice>
    <mc:Fallback xmlns="">
      <p:transition xmlns:p14="http://schemas.microsoft.com/office/powerpoint/2010/main" spd="slow" advTm="104726"/>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3443797"/>
            <a:ext cx="9084499" cy="34189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9084498" cy="34437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838611043"/>
      </p:ext>
    </p:extLst>
  </p:cSld>
  <p:clrMapOvr>
    <a:masterClrMapping/>
  </p:clrMapOvr>
  <p:transition spd="slow" advTm="29441">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50000"/>
                  </a:schemeClr>
                </a:solidFill>
              </a:rPr>
              <a:t>Adaptive Evaluation; Volunteers</a:t>
            </a:r>
            <a:endParaRPr lang="en-US" dirty="0">
              <a:solidFill>
                <a:schemeClr val="bg2">
                  <a:lumMod val="50000"/>
                </a:schemeClr>
              </a:solidFill>
            </a:endParaRPr>
          </a:p>
        </p:txBody>
      </p:sp>
      <p:sp>
        <p:nvSpPr>
          <p:cNvPr id="4" name="Content Placeholder 3"/>
          <p:cNvSpPr>
            <a:spLocks noGrp="1"/>
          </p:cNvSpPr>
          <p:nvPr>
            <p:ph sz="half" idx="2"/>
          </p:nvPr>
        </p:nvSpPr>
        <p:spPr/>
        <p:txBody>
          <a:bodyPr>
            <a:normAutofit fontScale="85000" lnSpcReduction="20000"/>
          </a:bodyPr>
          <a:lstStyle/>
          <a:p>
            <a:r>
              <a:rPr lang="en-GB" dirty="0"/>
              <a:t>Quantitative data gathered includes volunteer numbers, hours, monitoring information and activities. </a:t>
            </a:r>
            <a:endParaRPr lang="en-GB" dirty="0" smtClean="0"/>
          </a:p>
          <a:p>
            <a:r>
              <a:rPr lang="en-GB" dirty="0">
                <a:ea typeface="ＭＳ Ｐゴシック" charset="0"/>
                <a:cs typeface="ＭＳ Ｐゴシック" charset="0"/>
              </a:rPr>
              <a:t>Qualitative </a:t>
            </a:r>
            <a:r>
              <a:rPr lang="en-GB" dirty="0" smtClean="0">
                <a:ea typeface="ＭＳ Ｐゴシック" charset="0"/>
                <a:cs typeface="ＭＳ Ｐゴシック" charset="0"/>
              </a:rPr>
              <a:t>data </a:t>
            </a:r>
            <a:r>
              <a:rPr lang="en-GB" dirty="0">
                <a:ea typeface="ＭＳ Ｐゴシック" charset="0"/>
                <a:cs typeface="ＭＳ Ｐゴシック" charset="0"/>
              </a:rPr>
              <a:t>gathered </a:t>
            </a:r>
            <a:r>
              <a:rPr lang="en-GB" dirty="0" smtClean="0">
                <a:ea typeface="ＭＳ Ｐゴシック" charset="0"/>
                <a:cs typeface="ＭＳ Ｐゴシック" charset="0"/>
              </a:rPr>
              <a:t>includes  </a:t>
            </a:r>
            <a:r>
              <a:rPr lang="en-GB" dirty="0">
                <a:ea typeface="ＭＳ Ｐゴシック" charset="0"/>
                <a:cs typeface="ＭＳ Ｐゴシック" charset="0"/>
              </a:rPr>
              <a:t>collating volunteers’ opinions through forums, yearly surveys and creative methods such as postcards, videos and drawings (some of our volunteers are unable to read and write). </a:t>
            </a:r>
            <a:endParaRPr lang="en-GB" dirty="0"/>
          </a:p>
          <a:p>
            <a:endParaRPr lang="en-US" dirty="0"/>
          </a:p>
        </p:txBody>
      </p:sp>
      <p:pic>
        <p:nvPicPr>
          <p:cNvPr id="5" name="Content Placeholder 4" descr="P:\Our Museum\Photos for Case Study\limewashing the chapel.JPG"/>
          <p:cNvPicPr>
            <a:picLocks noGrp="1"/>
          </p:cNvPicPr>
          <p:nvPr>
            <p:ph sz="half" idx="1"/>
          </p:nvPr>
        </p:nvPicPr>
        <p:blipFill>
          <a:blip r:embed="rId3" cstate="screen">
            <a:extLst>
              <a:ext uri="{28A0092B-C50C-407E-A947-70E740481C1C}">
                <a14:useLocalDpi xmlns:a14="http://schemas.microsoft.com/office/drawing/2010/main"/>
              </a:ext>
            </a:extLst>
          </a:blip>
          <a:srcRect/>
          <a:stretch>
            <a:fillRect/>
          </a:stretch>
        </p:blipFill>
        <p:spPr bwMode="auto">
          <a:prstGeom prst="rect">
            <a:avLst/>
          </a:prstGeom>
          <a:noFill/>
          <a:ln>
            <a:noFill/>
          </a:ln>
        </p:spPr>
      </p:pic>
    </p:spTree>
    <p:extLst>
      <p:ext uri="{BB962C8B-B14F-4D97-AF65-F5344CB8AC3E}">
        <p14:creationId xmlns:p14="http://schemas.microsoft.com/office/powerpoint/2010/main" val="24229954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741" y="186803"/>
            <a:ext cx="7399394" cy="782638"/>
          </a:xfrm>
        </p:spPr>
        <p:txBody>
          <a:bodyPr/>
          <a:lstStyle/>
          <a:p>
            <a:r>
              <a:rPr lang="en-GB" dirty="0">
                <a:solidFill>
                  <a:schemeClr val="bg2">
                    <a:lumMod val="50000"/>
                  </a:schemeClr>
                </a:solidFill>
              </a:rPr>
              <a:t>M</a:t>
            </a:r>
            <a:r>
              <a:rPr lang="en-GB" dirty="0" smtClean="0">
                <a:solidFill>
                  <a:schemeClr val="bg2">
                    <a:lumMod val="50000"/>
                  </a:schemeClr>
                </a:solidFill>
              </a:rPr>
              <a:t>otivations </a:t>
            </a:r>
            <a:r>
              <a:rPr lang="en-GB" dirty="0" smtClean="0">
                <a:solidFill>
                  <a:schemeClr val="bg2">
                    <a:lumMod val="50000"/>
                  </a:schemeClr>
                </a:solidFill>
              </a:rPr>
              <a:t>for visiting</a:t>
            </a:r>
            <a:endParaRPr lang="en-GB" dirty="0">
              <a:solidFill>
                <a:schemeClr val="bg2">
                  <a:lumMod val="50000"/>
                </a:schemeClr>
              </a:solidFill>
            </a:endParaRPr>
          </a:p>
        </p:txBody>
      </p:sp>
      <p:sp>
        <p:nvSpPr>
          <p:cNvPr id="7" name="Rounded Rectangle 38"/>
          <p:cNvSpPr>
            <a:spLocks noChangeArrowheads="1"/>
          </p:cNvSpPr>
          <p:nvPr/>
        </p:nvSpPr>
        <p:spPr bwMode="auto">
          <a:xfrm>
            <a:off x="5286835" y="2782979"/>
            <a:ext cx="133350" cy="177800"/>
          </a:xfrm>
          <a:prstGeom prst="roundRect">
            <a:avLst>
              <a:gd name="adj" fmla="val 16667"/>
            </a:avLst>
          </a:prstGeom>
          <a:solidFill>
            <a:srgbClr val="99CCFF"/>
          </a:solidFill>
          <a:ln>
            <a:noFill/>
          </a:ln>
          <a:extLst/>
        </p:spPr>
        <p:txBody>
          <a:bodyPr/>
          <a:lstStyle/>
          <a:p>
            <a:pPr eaLnBrk="0" fontAlgn="base" hangingPunct="0">
              <a:spcBef>
                <a:spcPct val="0"/>
              </a:spcBef>
              <a:spcAft>
                <a:spcPct val="0"/>
              </a:spcAft>
            </a:pPr>
            <a:endParaRPr lang="en-GB" sz="2400" dirty="0">
              <a:solidFill>
                <a:srgbClr val="000000"/>
              </a:solidFill>
              <a:cs typeface="Arial" charset="0"/>
            </a:endParaRPr>
          </a:p>
        </p:txBody>
      </p:sp>
      <p:sp>
        <p:nvSpPr>
          <p:cNvPr id="8" name="Rounded Rectangle 38"/>
          <p:cNvSpPr>
            <a:spLocks noChangeArrowheads="1"/>
          </p:cNvSpPr>
          <p:nvPr/>
        </p:nvSpPr>
        <p:spPr bwMode="auto">
          <a:xfrm>
            <a:off x="5286835" y="3244616"/>
            <a:ext cx="133350" cy="177800"/>
          </a:xfrm>
          <a:prstGeom prst="roundRect">
            <a:avLst>
              <a:gd name="adj" fmla="val 16667"/>
            </a:avLst>
          </a:prstGeom>
          <a:solidFill>
            <a:srgbClr val="CC99FF"/>
          </a:solidFill>
          <a:ln>
            <a:noFill/>
          </a:ln>
          <a:extLst/>
        </p:spPr>
        <p:txBody>
          <a:bodyPr/>
          <a:lstStyle/>
          <a:p>
            <a:pPr eaLnBrk="0" fontAlgn="base" hangingPunct="0">
              <a:spcBef>
                <a:spcPct val="0"/>
              </a:spcBef>
              <a:spcAft>
                <a:spcPct val="0"/>
              </a:spcAft>
            </a:pPr>
            <a:endParaRPr lang="en-GB" sz="2400" dirty="0">
              <a:solidFill>
                <a:srgbClr val="ED174F">
                  <a:lumMod val="20000"/>
                  <a:lumOff val="80000"/>
                </a:srgbClr>
              </a:solidFill>
              <a:cs typeface="Arial" charset="0"/>
            </a:endParaRPr>
          </a:p>
        </p:txBody>
      </p:sp>
      <p:sp>
        <p:nvSpPr>
          <p:cNvPr id="9" name="Rounded Rectangle 38"/>
          <p:cNvSpPr>
            <a:spLocks noChangeArrowheads="1"/>
          </p:cNvSpPr>
          <p:nvPr/>
        </p:nvSpPr>
        <p:spPr bwMode="auto">
          <a:xfrm>
            <a:off x="5286835" y="3686078"/>
            <a:ext cx="133350" cy="177800"/>
          </a:xfrm>
          <a:prstGeom prst="roundRect">
            <a:avLst>
              <a:gd name="adj" fmla="val 16667"/>
            </a:avLst>
          </a:prstGeom>
          <a:solidFill>
            <a:srgbClr val="FFC000"/>
          </a:solidFill>
          <a:ln>
            <a:noFill/>
          </a:ln>
          <a:extLst/>
        </p:spPr>
        <p:txBody>
          <a:bodyPr/>
          <a:lstStyle/>
          <a:p>
            <a:pPr eaLnBrk="0" fontAlgn="base" hangingPunct="0">
              <a:spcBef>
                <a:spcPct val="0"/>
              </a:spcBef>
              <a:spcAft>
                <a:spcPct val="0"/>
              </a:spcAft>
            </a:pPr>
            <a:endParaRPr lang="en-GB" sz="2400" dirty="0">
              <a:solidFill>
                <a:srgbClr val="ED174F">
                  <a:lumMod val="20000"/>
                  <a:lumOff val="80000"/>
                </a:srgbClr>
              </a:solidFill>
              <a:cs typeface="Arial" charset="0"/>
            </a:endParaRPr>
          </a:p>
        </p:txBody>
      </p:sp>
      <p:sp>
        <p:nvSpPr>
          <p:cNvPr id="10" name="Rounded Rectangle 38"/>
          <p:cNvSpPr>
            <a:spLocks noChangeArrowheads="1"/>
          </p:cNvSpPr>
          <p:nvPr/>
        </p:nvSpPr>
        <p:spPr bwMode="auto">
          <a:xfrm>
            <a:off x="5286835" y="4094447"/>
            <a:ext cx="133350" cy="177800"/>
          </a:xfrm>
          <a:prstGeom prst="roundRect">
            <a:avLst>
              <a:gd name="adj" fmla="val 16667"/>
            </a:avLst>
          </a:prstGeom>
          <a:solidFill>
            <a:srgbClr val="99CC00"/>
          </a:solidFill>
          <a:ln>
            <a:noFill/>
          </a:ln>
          <a:extLst/>
        </p:spPr>
        <p:txBody>
          <a:bodyPr/>
          <a:lstStyle/>
          <a:p>
            <a:pPr eaLnBrk="0" fontAlgn="base" hangingPunct="0">
              <a:spcBef>
                <a:spcPct val="0"/>
              </a:spcBef>
              <a:spcAft>
                <a:spcPct val="0"/>
              </a:spcAft>
            </a:pPr>
            <a:endParaRPr lang="en-GB" sz="2400" dirty="0">
              <a:solidFill>
                <a:srgbClr val="ED174F">
                  <a:lumMod val="20000"/>
                  <a:lumOff val="80000"/>
                </a:srgbClr>
              </a:solidFill>
              <a:cs typeface="Arial" charset="0"/>
            </a:endParaRPr>
          </a:p>
        </p:txBody>
      </p:sp>
      <p:sp>
        <p:nvSpPr>
          <p:cNvPr id="11" name="Rounded Rectangle 38"/>
          <p:cNvSpPr>
            <a:spLocks noChangeArrowheads="1"/>
          </p:cNvSpPr>
          <p:nvPr/>
        </p:nvSpPr>
        <p:spPr bwMode="auto">
          <a:xfrm>
            <a:off x="5286835" y="4955594"/>
            <a:ext cx="133350" cy="177800"/>
          </a:xfrm>
          <a:prstGeom prst="roundRect">
            <a:avLst>
              <a:gd name="adj" fmla="val 16667"/>
            </a:avLst>
          </a:prstGeom>
          <a:solidFill>
            <a:schemeClr val="accent1"/>
          </a:solidFill>
          <a:ln>
            <a:noFill/>
          </a:ln>
          <a:extLst/>
        </p:spPr>
        <p:txBody>
          <a:bodyPr/>
          <a:lstStyle/>
          <a:p>
            <a:pPr eaLnBrk="0" fontAlgn="base" hangingPunct="0">
              <a:spcBef>
                <a:spcPct val="0"/>
              </a:spcBef>
              <a:spcAft>
                <a:spcPct val="0"/>
              </a:spcAft>
            </a:pPr>
            <a:endParaRPr lang="en-GB" sz="2400" dirty="0">
              <a:solidFill>
                <a:srgbClr val="ED174F">
                  <a:lumMod val="20000"/>
                  <a:lumOff val="80000"/>
                </a:srgbClr>
              </a:solidFill>
              <a:cs typeface="Arial" charset="0"/>
            </a:endParaRPr>
          </a:p>
        </p:txBody>
      </p:sp>
      <p:sp>
        <p:nvSpPr>
          <p:cNvPr id="12" name="TextBox 11"/>
          <p:cNvSpPr txBox="1"/>
          <p:nvPr/>
        </p:nvSpPr>
        <p:spPr>
          <a:xfrm>
            <a:off x="5376863" y="850354"/>
            <a:ext cx="2826884" cy="1200328"/>
          </a:xfrm>
          <a:prstGeom prst="rect">
            <a:avLst/>
          </a:prstGeom>
          <a:noFill/>
        </p:spPr>
        <p:txBody>
          <a:bodyPr wrap="square" rtlCol="0">
            <a:spAutoFit/>
          </a:bodyPr>
          <a:lstStyle/>
          <a:p>
            <a:pPr algn="ctr" fontAlgn="base">
              <a:spcBef>
                <a:spcPct val="0"/>
              </a:spcBef>
              <a:spcAft>
                <a:spcPct val="0"/>
              </a:spcAft>
            </a:pPr>
            <a:r>
              <a:rPr lang="en-GB" sz="2400" b="1" dirty="0">
                <a:solidFill>
                  <a:srgbClr val="000000"/>
                </a:solidFill>
                <a:cs typeface="Arial" charset="0"/>
              </a:rPr>
              <a:t>NMW’s Visit Occasion Segments (%) </a:t>
            </a:r>
          </a:p>
        </p:txBody>
      </p:sp>
      <p:sp>
        <p:nvSpPr>
          <p:cNvPr id="13" name="Rounded Rectangle 38"/>
          <p:cNvSpPr>
            <a:spLocks noChangeArrowheads="1"/>
          </p:cNvSpPr>
          <p:nvPr/>
        </p:nvSpPr>
        <p:spPr bwMode="auto">
          <a:xfrm>
            <a:off x="5280176" y="4547221"/>
            <a:ext cx="133350" cy="177800"/>
          </a:xfrm>
          <a:prstGeom prst="roundRect">
            <a:avLst>
              <a:gd name="adj" fmla="val 16667"/>
            </a:avLst>
          </a:prstGeom>
          <a:solidFill>
            <a:srgbClr val="0070C0"/>
          </a:solidFill>
          <a:ln>
            <a:noFill/>
          </a:ln>
          <a:extLst/>
        </p:spPr>
        <p:txBody>
          <a:bodyPr/>
          <a:lstStyle/>
          <a:p>
            <a:pPr eaLnBrk="0" fontAlgn="base" hangingPunct="0">
              <a:spcBef>
                <a:spcPct val="0"/>
              </a:spcBef>
              <a:spcAft>
                <a:spcPct val="0"/>
              </a:spcAft>
            </a:pPr>
            <a:endParaRPr lang="en-GB" sz="2400" dirty="0">
              <a:solidFill>
                <a:srgbClr val="ED174F">
                  <a:lumMod val="20000"/>
                  <a:lumOff val="80000"/>
                </a:srgbClr>
              </a:solidFill>
              <a:cs typeface="Arial" charset="0"/>
            </a:endParaRPr>
          </a:p>
        </p:txBody>
      </p:sp>
      <p:sp>
        <p:nvSpPr>
          <p:cNvPr id="14" name="TextBox 13"/>
          <p:cNvSpPr txBox="1"/>
          <p:nvPr/>
        </p:nvSpPr>
        <p:spPr>
          <a:xfrm>
            <a:off x="4232019" y="2717992"/>
            <a:ext cx="983427" cy="523220"/>
          </a:xfrm>
          <a:prstGeom prst="rect">
            <a:avLst/>
          </a:prstGeom>
          <a:noFill/>
        </p:spPr>
        <p:txBody>
          <a:bodyPr wrap="square" rtlCol="0">
            <a:spAutoFit/>
          </a:bodyPr>
          <a:lstStyle/>
          <a:p>
            <a:pPr algn="r" fontAlgn="base">
              <a:spcBef>
                <a:spcPct val="0"/>
              </a:spcBef>
              <a:spcAft>
                <a:spcPct val="0"/>
              </a:spcAft>
            </a:pPr>
            <a:r>
              <a:rPr lang="en-GB" sz="1400" dirty="0">
                <a:solidFill>
                  <a:srgbClr val="000000"/>
                </a:solidFill>
                <a:cs typeface="Arial" charset="0"/>
              </a:rPr>
              <a:t>Topic Interest</a:t>
            </a:r>
          </a:p>
        </p:txBody>
      </p:sp>
      <p:sp>
        <p:nvSpPr>
          <p:cNvPr id="15" name="TextBox 14"/>
          <p:cNvSpPr txBox="1"/>
          <p:nvPr/>
        </p:nvSpPr>
        <p:spPr>
          <a:xfrm>
            <a:off x="4232019" y="3179629"/>
            <a:ext cx="983427" cy="307777"/>
          </a:xfrm>
          <a:prstGeom prst="rect">
            <a:avLst/>
          </a:prstGeom>
          <a:noFill/>
        </p:spPr>
        <p:txBody>
          <a:bodyPr wrap="square" rtlCol="0">
            <a:spAutoFit/>
          </a:bodyPr>
          <a:lstStyle/>
          <a:p>
            <a:pPr algn="r" fontAlgn="base">
              <a:spcBef>
                <a:spcPct val="0"/>
              </a:spcBef>
              <a:spcAft>
                <a:spcPct val="0"/>
              </a:spcAft>
            </a:pPr>
            <a:r>
              <a:rPr lang="en-GB" sz="1400" dirty="0">
                <a:solidFill>
                  <a:srgbClr val="000000"/>
                </a:solidFill>
                <a:cs typeface="Arial" charset="0"/>
              </a:rPr>
              <a:t>Children</a:t>
            </a:r>
          </a:p>
        </p:txBody>
      </p:sp>
      <p:sp>
        <p:nvSpPr>
          <p:cNvPr id="16" name="TextBox 15"/>
          <p:cNvSpPr txBox="1"/>
          <p:nvPr/>
        </p:nvSpPr>
        <p:spPr>
          <a:xfrm>
            <a:off x="4232019" y="3621091"/>
            <a:ext cx="983427" cy="307777"/>
          </a:xfrm>
          <a:prstGeom prst="rect">
            <a:avLst/>
          </a:prstGeom>
          <a:noFill/>
        </p:spPr>
        <p:txBody>
          <a:bodyPr wrap="square" rtlCol="0">
            <a:spAutoFit/>
          </a:bodyPr>
          <a:lstStyle/>
          <a:p>
            <a:pPr algn="r" fontAlgn="base">
              <a:spcBef>
                <a:spcPct val="0"/>
              </a:spcBef>
              <a:spcAft>
                <a:spcPct val="0"/>
              </a:spcAft>
            </a:pPr>
            <a:r>
              <a:rPr lang="en-GB" sz="1400" dirty="0">
                <a:solidFill>
                  <a:srgbClr val="000000"/>
                </a:solidFill>
                <a:cs typeface="Arial" charset="0"/>
              </a:rPr>
              <a:t>Tick Box</a:t>
            </a:r>
          </a:p>
        </p:txBody>
      </p:sp>
      <p:sp>
        <p:nvSpPr>
          <p:cNvPr id="17" name="TextBox 16"/>
          <p:cNvSpPr txBox="1"/>
          <p:nvPr/>
        </p:nvSpPr>
        <p:spPr>
          <a:xfrm>
            <a:off x="4232019" y="4029460"/>
            <a:ext cx="983427" cy="307777"/>
          </a:xfrm>
          <a:prstGeom prst="rect">
            <a:avLst/>
          </a:prstGeom>
          <a:noFill/>
        </p:spPr>
        <p:txBody>
          <a:bodyPr wrap="square" rtlCol="0">
            <a:spAutoFit/>
          </a:bodyPr>
          <a:lstStyle/>
          <a:p>
            <a:pPr algn="r" fontAlgn="base">
              <a:spcBef>
                <a:spcPct val="0"/>
              </a:spcBef>
              <a:spcAft>
                <a:spcPct val="0"/>
              </a:spcAft>
            </a:pPr>
            <a:r>
              <a:rPr lang="en-GB" sz="1400" dirty="0">
                <a:solidFill>
                  <a:srgbClr val="000000"/>
                </a:solidFill>
                <a:cs typeface="Arial" charset="0"/>
              </a:rPr>
              <a:t>Social</a:t>
            </a:r>
          </a:p>
        </p:txBody>
      </p:sp>
      <p:sp>
        <p:nvSpPr>
          <p:cNvPr id="18" name="TextBox 17"/>
          <p:cNvSpPr txBox="1"/>
          <p:nvPr/>
        </p:nvSpPr>
        <p:spPr>
          <a:xfrm>
            <a:off x="4360786" y="4366120"/>
            <a:ext cx="854660" cy="523220"/>
          </a:xfrm>
          <a:prstGeom prst="rect">
            <a:avLst/>
          </a:prstGeom>
          <a:noFill/>
        </p:spPr>
        <p:txBody>
          <a:bodyPr wrap="square" rtlCol="0">
            <a:spAutoFit/>
          </a:bodyPr>
          <a:lstStyle/>
          <a:p>
            <a:pPr algn="r" fontAlgn="base">
              <a:spcBef>
                <a:spcPct val="0"/>
              </a:spcBef>
              <a:spcAft>
                <a:spcPct val="0"/>
              </a:spcAft>
            </a:pPr>
            <a:r>
              <a:rPr lang="en-GB" sz="1400" dirty="0">
                <a:solidFill>
                  <a:srgbClr val="000000"/>
                </a:solidFill>
                <a:cs typeface="Arial" charset="0"/>
              </a:rPr>
              <a:t>Special Focus</a:t>
            </a:r>
          </a:p>
        </p:txBody>
      </p:sp>
      <p:sp>
        <p:nvSpPr>
          <p:cNvPr id="19" name="TextBox 18"/>
          <p:cNvSpPr txBox="1"/>
          <p:nvPr/>
        </p:nvSpPr>
        <p:spPr>
          <a:xfrm>
            <a:off x="4360787" y="4839482"/>
            <a:ext cx="854660" cy="738664"/>
          </a:xfrm>
          <a:prstGeom prst="rect">
            <a:avLst/>
          </a:prstGeom>
          <a:noFill/>
        </p:spPr>
        <p:txBody>
          <a:bodyPr wrap="square" rtlCol="0">
            <a:spAutoFit/>
          </a:bodyPr>
          <a:lstStyle/>
          <a:p>
            <a:pPr algn="r" fontAlgn="base">
              <a:spcBef>
                <a:spcPct val="0"/>
              </a:spcBef>
              <a:spcAft>
                <a:spcPct val="0"/>
              </a:spcAft>
            </a:pPr>
            <a:r>
              <a:rPr lang="en-GB" sz="1400" dirty="0">
                <a:solidFill>
                  <a:srgbClr val="000000"/>
                </a:solidFill>
                <a:cs typeface="Arial" charset="0"/>
              </a:rPr>
              <a:t>Broaden Horizons</a:t>
            </a:r>
          </a:p>
        </p:txBody>
      </p:sp>
      <p:sp>
        <p:nvSpPr>
          <p:cNvPr id="44" name="Content Placeholder 4"/>
          <p:cNvSpPr txBox="1">
            <a:spLocks/>
          </p:cNvSpPr>
          <p:nvPr/>
        </p:nvSpPr>
        <p:spPr bwMode="auto">
          <a:xfrm>
            <a:off x="1728788" y="3023532"/>
            <a:ext cx="2914650"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lvl1pPr marL="0" indent="0" algn="l" rtl="0" eaLnBrk="1" fontAlgn="base" hangingPunct="1">
              <a:spcBef>
                <a:spcPts val="2000"/>
              </a:spcBef>
              <a:spcAft>
                <a:spcPct val="0"/>
              </a:spcAft>
              <a:buClr>
                <a:schemeClr val="accent1"/>
              </a:buClr>
              <a:buSzPct val="75000"/>
              <a:defRPr lang="en-US" sz="1600" dirty="0" smtClean="0">
                <a:solidFill>
                  <a:schemeClr val="tx1"/>
                </a:solidFill>
                <a:latin typeface="+mn-lt"/>
                <a:ea typeface="+mn-ea"/>
                <a:cs typeface="+mn-cs"/>
              </a:defRPr>
            </a:lvl1pPr>
            <a:lvl2pPr marL="361950" indent="-182563" algn="l" rtl="0" eaLnBrk="1" fontAlgn="base" hangingPunct="1">
              <a:spcBef>
                <a:spcPts val="2000"/>
              </a:spcBef>
              <a:spcAft>
                <a:spcPct val="0"/>
              </a:spcAft>
              <a:buClr>
                <a:schemeClr val="accent1"/>
              </a:buClr>
              <a:buChar char="•"/>
              <a:defRPr lang="en-US" sz="1600" dirty="0" smtClean="0">
                <a:solidFill>
                  <a:schemeClr val="tx1"/>
                </a:solidFill>
                <a:latin typeface="+mn-lt"/>
                <a:ea typeface="+mn-ea"/>
                <a:cs typeface="+mn-cs"/>
              </a:defRPr>
            </a:lvl2pPr>
            <a:lvl3pPr marL="627063" indent="-265113" algn="l" rtl="0" eaLnBrk="1" fontAlgn="base" hangingPunct="1">
              <a:spcBef>
                <a:spcPct val="50000"/>
              </a:spcBef>
              <a:spcAft>
                <a:spcPct val="0"/>
              </a:spcAft>
              <a:buClr>
                <a:schemeClr val="accent1"/>
              </a:buClr>
              <a:buFont typeface="Arial" charset="0"/>
              <a:buChar char="−"/>
              <a:defRPr lang="en-US" sz="1600" dirty="0" smtClean="0">
                <a:solidFill>
                  <a:schemeClr val="tx1"/>
                </a:solidFill>
                <a:latin typeface="+mn-lt"/>
                <a:ea typeface="+mn-ea"/>
                <a:cs typeface="+mn-cs"/>
              </a:defRPr>
            </a:lvl3pPr>
            <a:lvl4pPr marL="893763" indent="-266700" algn="l" rtl="0" eaLnBrk="1" fontAlgn="base" hangingPunct="1">
              <a:spcBef>
                <a:spcPts val="1000"/>
              </a:spcBef>
              <a:spcAft>
                <a:spcPct val="0"/>
              </a:spcAft>
              <a:buClr>
                <a:schemeClr val="accent1"/>
              </a:buClr>
              <a:buFont typeface="Arial" charset="0"/>
              <a:buChar char="−"/>
              <a:defRPr lang="en-US" sz="1600" dirty="0" smtClean="0">
                <a:solidFill>
                  <a:schemeClr val="tx1"/>
                </a:solidFill>
                <a:latin typeface="+mn-lt"/>
                <a:ea typeface="+mn-ea"/>
                <a:cs typeface="+mn-cs"/>
              </a:defRPr>
            </a:lvl4pPr>
            <a:lvl5pPr marL="1169988" indent="-276225" algn="l" rtl="0" eaLnBrk="1" fontAlgn="base" hangingPunct="1">
              <a:spcBef>
                <a:spcPts val="1000"/>
              </a:spcBef>
              <a:spcAft>
                <a:spcPct val="0"/>
              </a:spcAft>
              <a:buClr>
                <a:schemeClr val="accent1"/>
              </a:buClr>
              <a:buFont typeface="Arial" charset="0"/>
              <a:buChar char="−"/>
              <a:defRPr lang="en-US" sz="16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buClr>
                <a:srgbClr val="ED174F"/>
              </a:buClr>
            </a:pPr>
            <a:r>
              <a:rPr lang="en-GB" sz="1300" b="1" dirty="0">
                <a:solidFill>
                  <a:srgbClr val="000000"/>
                </a:solidFill>
              </a:rPr>
              <a:t>TICK BOX</a:t>
            </a:r>
            <a:r>
              <a:rPr lang="en-GB" sz="1300" dirty="0">
                <a:solidFill>
                  <a:srgbClr val="000000"/>
                </a:solidFill>
              </a:rPr>
              <a:t> - Visiting because the museum is a must-visit venue</a:t>
            </a:r>
            <a:endParaRPr lang="en-GB" sz="1300" b="1" dirty="0">
              <a:solidFill>
                <a:srgbClr val="000000"/>
              </a:solidFill>
            </a:endParaRPr>
          </a:p>
        </p:txBody>
      </p:sp>
      <p:sp>
        <p:nvSpPr>
          <p:cNvPr id="45" name="Content Placeholder 4"/>
          <p:cNvSpPr txBox="1">
            <a:spLocks/>
          </p:cNvSpPr>
          <p:nvPr/>
        </p:nvSpPr>
        <p:spPr bwMode="auto">
          <a:xfrm>
            <a:off x="1728788" y="2193859"/>
            <a:ext cx="2914650" cy="6924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lvl1pPr marL="0" indent="0" algn="l" rtl="0" eaLnBrk="1" fontAlgn="base" hangingPunct="1">
              <a:spcBef>
                <a:spcPts val="2000"/>
              </a:spcBef>
              <a:spcAft>
                <a:spcPct val="0"/>
              </a:spcAft>
              <a:buClr>
                <a:schemeClr val="accent1"/>
              </a:buClr>
              <a:buSzPct val="75000"/>
              <a:defRPr lang="en-US" sz="1600" dirty="0" smtClean="0">
                <a:solidFill>
                  <a:schemeClr val="tx1"/>
                </a:solidFill>
                <a:latin typeface="+mn-lt"/>
                <a:ea typeface="+mn-ea"/>
                <a:cs typeface="+mn-cs"/>
              </a:defRPr>
            </a:lvl1pPr>
            <a:lvl2pPr marL="361950" indent="-182563" algn="l" rtl="0" eaLnBrk="1" fontAlgn="base" hangingPunct="1">
              <a:spcBef>
                <a:spcPts val="2000"/>
              </a:spcBef>
              <a:spcAft>
                <a:spcPct val="0"/>
              </a:spcAft>
              <a:buClr>
                <a:schemeClr val="accent1"/>
              </a:buClr>
              <a:buChar char="•"/>
              <a:defRPr lang="en-US" sz="1600" dirty="0" smtClean="0">
                <a:solidFill>
                  <a:schemeClr val="tx1"/>
                </a:solidFill>
                <a:latin typeface="+mn-lt"/>
                <a:ea typeface="+mn-ea"/>
                <a:cs typeface="+mn-cs"/>
              </a:defRPr>
            </a:lvl2pPr>
            <a:lvl3pPr marL="627063" indent="-265113" algn="l" rtl="0" eaLnBrk="1" fontAlgn="base" hangingPunct="1">
              <a:spcBef>
                <a:spcPct val="50000"/>
              </a:spcBef>
              <a:spcAft>
                <a:spcPct val="0"/>
              </a:spcAft>
              <a:buClr>
                <a:schemeClr val="accent1"/>
              </a:buClr>
              <a:buFont typeface="Arial" charset="0"/>
              <a:buChar char="−"/>
              <a:defRPr lang="en-US" sz="1600" dirty="0" smtClean="0">
                <a:solidFill>
                  <a:schemeClr val="tx1"/>
                </a:solidFill>
                <a:latin typeface="+mn-lt"/>
                <a:ea typeface="+mn-ea"/>
                <a:cs typeface="+mn-cs"/>
              </a:defRPr>
            </a:lvl3pPr>
            <a:lvl4pPr marL="893763" indent="-266700" algn="l" rtl="0" eaLnBrk="1" fontAlgn="base" hangingPunct="1">
              <a:spcBef>
                <a:spcPts val="1000"/>
              </a:spcBef>
              <a:spcAft>
                <a:spcPct val="0"/>
              </a:spcAft>
              <a:buClr>
                <a:schemeClr val="accent1"/>
              </a:buClr>
              <a:buFont typeface="Arial" charset="0"/>
              <a:buChar char="−"/>
              <a:defRPr lang="en-US" sz="1600" dirty="0" smtClean="0">
                <a:solidFill>
                  <a:schemeClr val="tx1"/>
                </a:solidFill>
                <a:latin typeface="+mn-lt"/>
                <a:ea typeface="+mn-ea"/>
                <a:cs typeface="+mn-cs"/>
              </a:defRPr>
            </a:lvl4pPr>
            <a:lvl5pPr marL="1169988" indent="-276225" algn="l" rtl="0" eaLnBrk="1" fontAlgn="base" hangingPunct="1">
              <a:spcBef>
                <a:spcPts val="1000"/>
              </a:spcBef>
              <a:spcAft>
                <a:spcPct val="0"/>
              </a:spcAft>
              <a:buClr>
                <a:schemeClr val="accent1"/>
              </a:buClr>
              <a:buFont typeface="Arial" charset="0"/>
              <a:buChar char="−"/>
              <a:defRPr lang="en-US" sz="16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buClr>
                <a:srgbClr val="ED174F"/>
              </a:buClr>
            </a:pPr>
            <a:r>
              <a:rPr lang="en-GB" sz="1300" b="1" dirty="0">
                <a:solidFill>
                  <a:srgbClr val="000000"/>
                </a:solidFill>
              </a:rPr>
              <a:t>CHILDREN  </a:t>
            </a:r>
            <a:r>
              <a:rPr lang="en-GB" sz="1300" dirty="0">
                <a:solidFill>
                  <a:srgbClr val="000000"/>
                </a:solidFill>
              </a:rPr>
              <a:t>- Visiting so that children can learn from or be entertained by the experience</a:t>
            </a:r>
            <a:endParaRPr lang="en-GB" sz="1300" b="1" dirty="0">
              <a:solidFill>
                <a:srgbClr val="000000"/>
              </a:solidFill>
            </a:endParaRPr>
          </a:p>
        </p:txBody>
      </p:sp>
      <p:sp>
        <p:nvSpPr>
          <p:cNvPr id="46" name="Content Placeholder 4"/>
          <p:cNvSpPr txBox="1">
            <a:spLocks/>
          </p:cNvSpPr>
          <p:nvPr/>
        </p:nvSpPr>
        <p:spPr bwMode="auto">
          <a:xfrm>
            <a:off x="1728789" y="5343706"/>
            <a:ext cx="2611568" cy="892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lvl1pPr marL="0" indent="0" algn="l" rtl="0" eaLnBrk="1" fontAlgn="base" hangingPunct="1">
              <a:spcBef>
                <a:spcPts val="2000"/>
              </a:spcBef>
              <a:spcAft>
                <a:spcPct val="0"/>
              </a:spcAft>
              <a:buClr>
                <a:schemeClr val="accent1"/>
              </a:buClr>
              <a:buSzPct val="75000"/>
              <a:defRPr lang="en-US" sz="1600" dirty="0" smtClean="0">
                <a:solidFill>
                  <a:schemeClr val="tx1"/>
                </a:solidFill>
                <a:latin typeface="+mn-lt"/>
                <a:ea typeface="+mn-ea"/>
                <a:cs typeface="+mn-cs"/>
              </a:defRPr>
            </a:lvl1pPr>
            <a:lvl2pPr marL="361950" indent="-182563" algn="l" rtl="0" eaLnBrk="1" fontAlgn="base" hangingPunct="1">
              <a:spcBef>
                <a:spcPts val="2000"/>
              </a:spcBef>
              <a:spcAft>
                <a:spcPct val="0"/>
              </a:spcAft>
              <a:buClr>
                <a:schemeClr val="accent1"/>
              </a:buClr>
              <a:buChar char="•"/>
              <a:defRPr lang="en-US" sz="1600" dirty="0" smtClean="0">
                <a:solidFill>
                  <a:schemeClr val="tx1"/>
                </a:solidFill>
                <a:latin typeface="+mn-lt"/>
                <a:ea typeface="+mn-ea"/>
                <a:cs typeface="+mn-cs"/>
              </a:defRPr>
            </a:lvl2pPr>
            <a:lvl3pPr marL="627063" indent="-265113" algn="l" rtl="0" eaLnBrk="1" fontAlgn="base" hangingPunct="1">
              <a:spcBef>
                <a:spcPct val="50000"/>
              </a:spcBef>
              <a:spcAft>
                <a:spcPct val="0"/>
              </a:spcAft>
              <a:buClr>
                <a:schemeClr val="accent1"/>
              </a:buClr>
              <a:buFont typeface="Arial" charset="0"/>
              <a:buChar char="−"/>
              <a:defRPr lang="en-US" sz="1600" dirty="0" smtClean="0">
                <a:solidFill>
                  <a:schemeClr val="tx1"/>
                </a:solidFill>
                <a:latin typeface="+mn-lt"/>
                <a:ea typeface="+mn-ea"/>
                <a:cs typeface="+mn-cs"/>
              </a:defRPr>
            </a:lvl3pPr>
            <a:lvl4pPr marL="893763" indent="-266700" algn="l" rtl="0" eaLnBrk="1" fontAlgn="base" hangingPunct="1">
              <a:spcBef>
                <a:spcPts val="1000"/>
              </a:spcBef>
              <a:spcAft>
                <a:spcPct val="0"/>
              </a:spcAft>
              <a:buClr>
                <a:schemeClr val="accent1"/>
              </a:buClr>
              <a:buFont typeface="Arial" charset="0"/>
              <a:buChar char="−"/>
              <a:defRPr lang="en-US" sz="1600" dirty="0" smtClean="0">
                <a:solidFill>
                  <a:schemeClr val="tx1"/>
                </a:solidFill>
                <a:latin typeface="+mn-lt"/>
                <a:ea typeface="+mn-ea"/>
                <a:cs typeface="+mn-cs"/>
              </a:defRPr>
            </a:lvl4pPr>
            <a:lvl5pPr marL="1169988" indent="-276225" algn="l" rtl="0" eaLnBrk="1" fontAlgn="base" hangingPunct="1">
              <a:spcBef>
                <a:spcPts val="1000"/>
              </a:spcBef>
              <a:spcAft>
                <a:spcPct val="0"/>
              </a:spcAft>
              <a:buClr>
                <a:schemeClr val="accent1"/>
              </a:buClr>
              <a:buFont typeface="Arial" charset="0"/>
              <a:buChar char="−"/>
              <a:defRPr lang="en-US" sz="16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buClr>
                <a:srgbClr val="ED174F"/>
              </a:buClr>
            </a:pPr>
            <a:r>
              <a:rPr lang="en-GB" sz="1300" b="1" dirty="0">
                <a:solidFill>
                  <a:srgbClr val="000000"/>
                </a:solidFill>
              </a:rPr>
              <a:t>BROADEN HORIZONS </a:t>
            </a:r>
            <a:r>
              <a:rPr lang="en-GB" sz="1300" dirty="0">
                <a:solidFill>
                  <a:srgbClr val="000000"/>
                </a:solidFill>
              </a:rPr>
              <a:t>– To learn something new and/or to understand how people felt in the past</a:t>
            </a:r>
            <a:endParaRPr lang="en-GB" sz="1300" b="1" dirty="0">
              <a:solidFill>
                <a:srgbClr val="000000"/>
              </a:solidFill>
            </a:endParaRPr>
          </a:p>
        </p:txBody>
      </p:sp>
      <p:sp>
        <p:nvSpPr>
          <p:cNvPr id="47" name="Content Placeholder 4"/>
          <p:cNvSpPr txBox="1">
            <a:spLocks/>
          </p:cNvSpPr>
          <p:nvPr/>
        </p:nvSpPr>
        <p:spPr bwMode="auto">
          <a:xfrm>
            <a:off x="1728789" y="1295145"/>
            <a:ext cx="2611568" cy="892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lvl1pPr marL="0" indent="0" algn="l" rtl="0" eaLnBrk="1" fontAlgn="base" hangingPunct="1">
              <a:spcBef>
                <a:spcPts val="2000"/>
              </a:spcBef>
              <a:spcAft>
                <a:spcPct val="0"/>
              </a:spcAft>
              <a:buClr>
                <a:schemeClr val="accent1"/>
              </a:buClr>
              <a:buSzPct val="75000"/>
              <a:defRPr lang="en-US" sz="1600" dirty="0" smtClean="0">
                <a:solidFill>
                  <a:schemeClr val="tx1"/>
                </a:solidFill>
                <a:latin typeface="+mn-lt"/>
                <a:ea typeface="+mn-ea"/>
                <a:cs typeface="+mn-cs"/>
              </a:defRPr>
            </a:lvl1pPr>
            <a:lvl2pPr marL="361950" indent="-182563" algn="l" rtl="0" eaLnBrk="1" fontAlgn="base" hangingPunct="1">
              <a:spcBef>
                <a:spcPts val="2000"/>
              </a:spcBef>
              <a:spcAft>
                <a:spcPct val="0"/>
              </a:spcAft>
              <a:buClr>
                <a:schemeClr val="accent1"/>
              </a:buClr>
              <a:buChar char="•"/>
              <a:defRPr lang="en-US" sz="1600" dirty="0" smtClean="0">
                <a:solidFill>
                  <a:schemeClr val="tx1"/>
                </a:solidFill>
                <a:latin typeface="+mn-lt"/>
                <a:ea typeface="+mn-ea"/>
                <a:cs typeface="+mn-cs"/>
              </a:defRPr>
            </a:lvl2pPr>
            <a:lvl3pPr marL="627063" indent="-265113" algn="l" rtl="0" eaLnBrk="1" fontAlgn="base" hangingPunct="1">
              <a:spcBef>
                <a:spcPct val="50000"/>
              </a:spcBef>
              <a:spcAft>
                <a:spcPct val="0"/>
              </a:spcAft>
              <a:buClr>
                <a:schemeClr val="accent1"/>
              </a:buClr>
              <a:buFont typeface="Arial" charset="0"/>
              <a:buChar char="−"/>
              <a:defRPr lang="en-US" sz="1600" dirty="0" smtClean="0">
                <a:solidFill>
                  <a:schemeClr val="tx1"/>
                </a:solidFill>
                <a:latin typeface="+mn-lt"/>
                <a:ea typeface="+mn-ea"/>
                <a:cs typeface="+mn-cs"/>
              </a:defRPr>
            </a:lvl3pPr>
            <a:lvl4pPr marL="893763" indent="-266700" algn="l" rtl="0" eaLnBrk="1" fontAlgn="base" hangingPunct="1">
              <a:spcBef>
                <a:spcPts val="1000"/>
              </a:spcBef>
              <a:spcAft>
                <a:spcPct val="0"/>
              </a:spcAft>
              <a:buClr>
                <a:schemeClr val="accent1"/>
              </a:buClr>
              <a:buFont typeface="Arial" charset="0"/>
              <a:buChar char="−"/>
              <a:defRPr lang="en-US" sz="1600" dirty="0" smtClean="0">
                <a:solidFill>
                  <a:schemeClr val="tx1"/>
                </a:solidFill>
                <a:latin typeface="+mn-lt"/>
                <a:ea typeface="+mn-ea"/>
                <a:cs typeface="+mn-cs"/>
              </a:defRPr>
            </a:lvl4pPr>
            <a:lvl5pPr marL="1169988" indent="-276225" algn="l" rtl="0" eaLnBrk="1" fontAlgn="base" hangingPunct="1">
              <a:spcBef>
                <a:spcPts val="1000"/>
              </a:spcBef>
              <a:spcAft>
                <a:spcPct val="0"/>
              </a:spcAft>
              <a:buClr>
                <a:schemeClr val="accent1"/>
              </a:buClr>
              <a:buFont typeface="Arial" charset="0"/>
              <a:buChar char="−"/>
              <a:defRPr lang="en-US" sz="16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buClr>
                <a:srgbClr val="ED174F"/>
              </a:buClr>
            </a:pPr>
            <a:r>
              <a:rPr lang="en-GB" sz="1300" b="1" dirty="0">
                <a:solidFill>
                  <a:srgbClr val="000000"/>
                </a:solidFill>
              </a:rPr>
              <a:t>TOPIC INTEREST</a:t>
            </a:r>
            <a:r>
              <a:rPr lang="en-GB" sz="1300" dirty="0">
                <a:solidFill>
                  <a:srgbClr val="000000"/>
                </a:solidFill>
              </a:rPr>
              <a:t> - Visiting because they have a particular interest in the subject at the museum</a:t>
            </a:r>
            <a:endParaRPr lang="en-GB" sz="1300" b="1" dirty="0">
              <a:solidFill>
                <a:srgbClr val="000000"/>
              </a:solidFill>
            </a:endParaRPr>
          </a:p>
        </p:txBody>
      </p:sp>
      <p:sp>
        <p:nvSpPr>
          <p:cNvPr id="48" name="Content Placeholder 4"/>
          <p:cNvSpPr txBox="1">
            <a:spLocks/>
          </p:cNvSpPr>
          <p:nvPr/>
        </p:nvSpPr>
        <p:spPr bwMode="auto">
          <a:xfrm>
            <a:off x="1728788" y="4651692"/>
            <a:ext cx="2611568"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lvl1pPr marL="0" indent="0" algn="l" rtl="0" eaLnBrk="1" fontAlgn="base" hangingPunct="1">
              <a:spcBef>
                <a:spcPts val="2000"/>
              </a:spcBef>
              <a:spcAft>
                <a:spcPct val="0"/>
              </a:spcAft>
              <a:buClr>
                <a:schemeClr val="accent1"/>
              </a:buClr>
              <a:buSzPct val="75000"/>
              <a:defRPr lang="en-US" sz="1600" dirty="0" smtClean="0">
                <a:solidFill>
                  <a:schemeClr val="tx1"/>
                </a:solidFill>
                <a:latin typeface="+mn-lt"/>
                <a:ea typeface="+mn-ea"/>
                <a:cs typeface="+mn-cs"/>
              </a:defRPr>
            </a:lvl1pPr>
            <a:lvl2pPr marL="361950" indent="-182563" algn="l" rtl="0" eaLnBrk="1" fontAlgn="base" hangingPunct="1">
              <a:spcBef>
                <a:spcPts val="2000"/>
              </a:spcBef>
              <a:spcAft>
                <a:spcPct val="0"/>
              </a:spcAft>
              <a:buClr>
                <a:schemeClr val="accent1"/>
              </a:buClr>
              <a:buChar char="•"/>
              <a:defRPr lang="en-US" sz="1600" dirty="0" smtClean="0">
                <a:solidFill>
                  <a:schemeClr val="tx1"/>
                </a:solidFill>
                <a:latin typeface="+mn-lt"/>
                <a:ea typeface="+mn-ea"/>
                <a:cs typeface="+mn-cs"/>
              </a:defRPr>
            </a:lvl2pPr>
            <a:lvl3pPr marL="627063" indent="-265113" algn="l" rtl="0" eaLnBrk="1" fontAlgn="base" hangingPunct="1">
              <a:spcBef>
                <a:spcPct val="50000"/>
              </a:spcBef>
              <a:spcAft>
                <a:spcPct val="0"/>
              </a:spcAft>
              <a:buClr>
                <a:schemeClr val="accent1"/>
              </a:buClr>
              <a:buFont typeface="Arial" charset="0"/>
              <a:buChar char="−"/>
              <a:defRPr lang="en-US" sz="1600" dirty="0" smtClean="0">
                <a:solidFill>
                  <a:schemeClr val="tx1"/>
                </a:solidFill>
                <a:latin typeface="+mn-lt"/>
                <a:ea typeface="+mn-ea"/>
                <a:cs typeface="+mn-cs"/>
              </a:defRPr>
            </a:lvl3pPr>
            <a:lvl4pPr marL="893763" indent="-266700" algn="l" rtl="0" eaLnBrk="1" fontAlgn="base" hangingPunct="1">
              <a:spcBef>
                <a:spcPts val="1000"/>
              </a:spcBef>
              <a:spcAft>
                <a:spcPct val="0"/>
              </a:spcAft>
              <a:buClr>
                <a:schemeClr val="accent1"/>
              </a:buClr>
              <a:buFont typeface="Arial" charset="0"/>
              <a:buChar char="−"/>
              <a:defRPr lang="en-US" sz="1600" dirty="0" smtClean="0">
                <a:solidFill>
                  <a:schemeClr val="tx1"/>
                </a:solidFill>
                <a:latin typeface="+mn-lt"/>
                <a:ea typeface="+mn-ea"/>
                <a:cs typeface="+mn-cs"/>
              </a:defRPr>
            </a:lvl4pPr>
            <a:lvl5pPr marL="1169988" indent="-276225" algn="l" rtl="0" eaLnBrk="1" fontAlgn="base" hangingPunct="1">
              <a:spcBef>
                <a:spcPts val="1000"/>
              </a:spcBef>
              <a:spcAft>
                <a:spcPct val="0"/>
              </a:spcAft>
              <a:buClr>
                <a:schemeClr val="accent1"/>
              </a:buClr>
              <a:buFont typeface="Arial" charset="0"/>
              <a:buChar char="−"/>
              <a:defRPr lang="en-US" sz="16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buClr>
                <a:srgbClr val="ED174F"/>
              </a:buClr>
            </a:pPr>
            <a:r>
              <a:rPr lang="en-GB" sz="1300" b="1" dirty="0">
                <a:solidFill>
                  <a:srgbClr val="000000"/>
                </a:solidFill>
              </a:rPr>
              <a:t>SPECIAL FOCUS</a:t>
            </a:r>
            <a:r>
              <a:rPr lang="en-GB" sz="1300" dirty="0">
                <a:solidFill>
                  <a:srgbClr val="000000"/>
                </a:solidFill>
              </a:rPr>
              <a:t> - Visiting to see an exhibition or event</a:t>
            </a:r>
            <a:endParaRPr lang="en-GB" sz="1300" b="1" dirty="0">
              <a:solidFill>
                <a:srgbClr val="000000"/>
              </a:solidFill>
            </a:endParaRPr>
          </a:p>
        </p:txBody>
      </p:sp>
      <p:sp>
        <p:nvSpPr>
          <p:cNvPr id="49" name="Content Placeholder 4"/>
          <p:cNvSpPr txBox="1">
            <a:spLocks/>
          </p:cNvSpPr>
          <p:nvPr/>
        </p:nvSpPr>
        <p:spPr bwMode="auto">
          <a:xfrm>
            <a:off x="1728788" y="3840448"/>
            <a:ext cx="2743200"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lvl1pPr marL="0" indent="0" algn="l" rtl="0" eaLnBrk="1" fontAlgn="base" hangingPunct="1">
              <a:spcBef>
                <a:spcPts val="2000"/>
              </a:spcBef>
              <a:spcAft>
                <a:spcPct val="0"/>
              </a:spcAft>
              <a:buClr>
                <a:schemeClr val="accent1"/>
              </a:buClr>
              <a:buSzPct val="75000"/>
              <a:defRPr lang="en-US" sz="1600" dirty="0" smtClean="0">
                <a:solidFill>
                  <a:schemeClr val="tx1"/>
                </a:solidFill>
                <a:latin typeface="+mn-lt"/>
                <a:ea typeface="+mn-ea"/>
                <a:cs typeface="+mn-cs"/>
              </a:defRPr>
            </a:lvl1pPr>
            <a:lvl2pPr marL="361950" indent="-182563" algn="l" rtl="0" eaLnBrk="1" fontAlgn="base" hangingPunct="1">
              <a:spcBef>
                <a:spcPts val="2000"/>
              </a:spcBef>
              <a:spcAft>
                <a:spcPct val="0"/>
              </a:spcAft>
              <a:buClr>
                <a:schemeClr val="accent1"/>
              </a:buClr>
              <a:buChar char="•"/>
              <a:defRPr lang="en-US" sz="1600" dirty="0" smtClean="0">
                <a:solidFill>
                  <a:schemeClr val="tx1"/>
                </a:solidFill>
                <a:latin typeface="+mn-lt"/>
                <a:ea typeface="+mn-ea"/>
                <a:cs typeface="+mn-cs"/>
              </a:defRPr>
            </a:lvl2pPr>
            <a:lvl3pPr marL="627063" indent="-265113" algn="l" rtl="0" eaLnBrk="1" fontAlgn="base" hangingPunct="1">
              <a:spcBef>
                <a:spcPct val="50000"/>
              </a:spcBef>
              <a:spcAft>
                <a:spcPct val="0"/>
              </a:spcAft>
              <a:buClr>
                <a:schemeClr val="accent1"/>
              </a:buClr>
              <a:buFont typeface="Arial" charset="0"/>
              <a:buChar char="−"/>
              <a:defRPr lang="en-US" sz="1600" dirty="0" smtClean="0">
                <a:solidFill>
                  <a:schemeClr val="tx1"/>
                </a:solidFill>
                <a:latin typeface="+mn-lt"/>
                <a:ea typeface="+mn-ea"/>
                <a:cs typeface="+mn-cs"/>
              </a:defRPr>
            </a:lvl3pPr>
            <a:lvl4pPr marL="893763" indent="-266700" algn="l" rtl="0" eaLnBrk="1" fontAlgn="base" hangingPunct="1">
              <a:spcBef>
                <a:spcPts val="1000"/>
              </a:spcBef>
              <a:spcAft>
                <a:spcPct val="0"/>
              </a:spcAft>
              <a:buClr>
                <a:schemeClr val="accent1"/>
              </a:buClr>
              <a:buFont typeface="Arial" charset="0"/>
              <a:buChar char="−"/>
              <a:defRPr lang="en-US" sz="1600" dirty="0" smtClean="0">
                <a:solidFill>
                  <a:schemeClr val="tx1"/>
                </a:solidFill>
                <a:latin typeface="+mn-lt"/>
                <a:ea typeface="+mn-ea"/>
                <a:cs typeface="+mn-cs"/>
              </a:defRPr>
            </a:lvl4pPr>
            <a:lvl5pPr marL="1169988" indent="-276225" algn="l" rtl="0" eaLnBrk="1" fontAlgn="base" hangingPunct="1">
              <a:spcBef>
                <a:spcPts val="1000"/>
              </a:spcBef>
              <a:spcAft>
                <a:spcPct val="0"/>
              </a:spcAft>
              <a:buClr>
                <a:schemeClr val="accent1"/>
              </a:buClr>
              <a:buFont typeface="Arial" charset="0"/>
              <a:buChar char="−"/>
              <a:defRPr lang="en-US" sz="16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buClr>
                <a:srgbClr val="ED174F"/>
              </a:buClr>
            </a:pPr>
            <a:r>
              <a:rPr lang="en-GB" sz="1300" b="1" dirty="0">
                <a:solidFill>
                  <a:srgbClr val="000000"/>
                </a:solidFill>
              </a:rPr>
              <a:t>SOCIAL</a:t>
            </a:r>
            <a:r>
              <a:rPr lang="en-GB" sz="1300" dirty="0">
                <a:solidFill>
                  <a:srgbClr val="000000"/>
                </a:solidFill>
              </a:rPr>
              <a:t> - Visiting to unwind and relax, escape from the daily grind</a:t>
            </a:r>
            <a:endParaRPr lang="en-GB" sz="1300" b="1" dirty="0">
              <a:solidFill>
                <a:srgbClr val="000000"/>
              </a:solidFill>
            </a:endParaRPr>
          </a:p>
        </p:txBody>
      </p:sp>
      <p:sp>
        <p:nvSpPr>
          <p:cNvPr id="50" name="Rounded Rectangle 49"/>
          <p:cNvSpPr>
            <a:spLocks noChangeAspect="1"/>
          </p:cNvSpPr>
          <p:nvPr/>
        </p:nvSpPr>
        <p:spPr bwMode="auto">
          <a:xfrm>
            <a:off x="1204387" y="3004480"/>
            <a:ext cx="410102" cy="508016"/>
          </a:xfrm>
          <a:prstGeom prst="roundRect">
            <a:avLst/>
          </a:prstGeom>
          <a:blipFill dpi="0" rotWithShape="1">
            <a:blip r:embed="rId3" cstate="screen">
              <a:extLst>
                <a:ext uri="{28A0092B-C50C-407E-A947-70E740481C1C}">
                  <a14:useLocalDpi xmlns:a14="http://schemas.microsoft.com/office/drawing/2010/main"/>
                </a:ext>
              </a:extLst>
            </a:blip>
            <a:srcRect/>
            <a:stretch>
              <a:fillRect/>
            </a:stretch>
          </a:blip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GB" sz="2400" dirty="0">
              <a:solidFill>
                <a:srgbClr val="000000"/>
              </a:solidFill>
              <a:cs typeface="Arial" charset="0"/>
            </a:endParaRPr>
          </a:p>
        </p:txBody>
      </p:sp>
      <p:sp>
        <p:nvSpPr>
          <p:cNvPr id="56" name="Rounded Rectangle 55"/>
          <p:cNvSpPr>
            <a:spLocks noChangeAspect="1"/>
          </p:cNvSpPr>
          <p:nvPr/>
        </p:nvSpPr>
        <p:spPr bwMode="auto">
          <a:xfrm>
            <a:off x="1204387" y="2175087"/>
            <a:ext cx="410102" cy="508016"/>
          </a:xfrm>
          <a:prstGeom prst="roundRect">
            <a:avLst/>
          </a:prstGeom>
          <a:blipFill dpi="0" rotWithShape="1">
            <a:blip r:embed="rId4" cstate="screen">
              <a:extLst>
                <a:ext uri="{28A0092B-C50C-407E-A947-70E740481C1C}">
                  <a14:useLocalDpi xmlns:a14="http://schemas.microsoft.com/office/drawing/2010/main"/>
                </a:ext>
              </a:extLst>
            </a:blip>
            <a:srcRect/>
            <a:stretch>
              <a:fillRect/>
            </a:stretch>
          </a:blip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GB" sz="2400" dirty="0">
              <a:solidFill>
                <a:srgbClr val="000000"/>
              </a:solidFill>
              <a:cs typeface="Arial" charset="0"/>
            </a:endParaRPr>
          </a:p>
        </p:txBody>
      </p:sp>
      <p:sp>
        <p:nvSpPr>
          <p:cNvPr id="57" name="Rounded Rectangle 56"/>
          <p:cNvSpPr>
            <a:spLocks noChangeAspect="1"/>
          </p:cNvSpPr>
          <p:nvPr/>
        </p:nvSpPr>
        <p:spPr bwMode="auto">
          <a:xfrm>
            <a:off x="1204387" y="5469689"/>
            <a:ext cx="410102" cy="508016"/>
          </a:xfrm>
          <a:prstGeom prst="roundRect">
            <a:avLst/>
          </a:prstGeom>
          <a:blipFill dpi="0" rotWithShape="1">
            <a:blip r:embed="rId5" cstate="screen">
              <a:extLst>
                <a:ext uri="{28A0092B-C50C-407E-A947-70E740481C1C}">
                  <a14:useLocalDpi xmlns:a14="http://schemas.microsoft.com/office/drawing/2010/main"/>
                </a:ext>
              </a:extLst>
            </a:blip>
            <a:srcRect/>
            <a:stretch>
              <a:fillRect/>
            </a:stretch>
          </a:blip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GB" sz="2400" dirty="0">
              <a:solidFill>
                <a:srgbClr val="000000"/>
              </a:solidFill>
              <a:cs typeface="Arial" charset="0"/>
            </a:endParaRPr>
          </a:p>
        </p:txBody>
      </p:sp>
      <p:sp>
        <p:nvSpPr>
          <p:cNvPr id="58" name="Rounded Rectangle 57"/>
          <p:cNvSpPr>
            <a:spLocks noChangeAspect="1"/>
          </p:cNvSpPr>
          <p:nvPr/>
        </p:nvSpPr>
        <p:spPr bwMode="auto">
          <a:xfrm>
            <a:off x="1204387" y="1371343"/>
            <a:ext cx="410102" cy="508016"/>
          </a:xfrm>
          <a:prstGeom prst="roundRect">
            <a:avLst/>
          </a:prstGeom>
          <a:blipFill dpi="0" rotWithShape="1">
            <a:blip r:embed="rId6" cstate="screen">
              <a:extLst>
                <a:ext uri="{28A0092B-C50C-407E-A947-70E740481C1C}">
                  <a14:useLocalDpi xmlns:a14="http://schemas.microsoft.com/office/drawing/2010/main"/>
                </a:ext>
              </a:extLst>
            </a:blip>
            <a:srcRect/>
            <a:stretch>
              <a:fillRect/>
            </a:stretch>
          </a:blip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GB" sz="2400" dirty="0">
              <a:solidFill>
                <a:srgbClr val="000000"/>
              </a:solidFill>
              <a:cs typeface="Arial" charset="0"/>
            </a:endParaRPr>
          </a:p>
        </p:txBody>
      </p:sp>
      <p:sp>
        <p:nvSpPr>
          <p:cNvPr id="59" name="Rounded Rectangle 58"/>
          <p:cNvSpPr>
            <a:spLocks noChangeAspect="1"/>
          </p:cNvSpPr>
          <p:nvPr/>
        </p:nvSpPr>
        <p:spPr bwMode="auto">
          <a:xfrm>
            <a:off x="1204386" y="4613476"/>
            <a:ext cx="410102" cy="508016"/>
          </a:xfrm>
          <a:prstGeom prst="roundRect">
            <a:avLst/>
          </a:prstGeom>
          <a:blipFill dpi="0" rotWithShape="1">
            <a:blip r:embed="rId7" cstate="screen">
              <a:extLst>
                <a:ext uri="{28A0092B-C50C-407E-A947-70E740481C1C}">
                  <a14:useLocalDpi xmlns:a14="http://schemas.microsoft.com/office/drawing/2010/main"/>
                </a:ext>
              </a:extLst>
            </a:blip>
            <a:srcRect/>
            <a:stretch>
              <a:fillRect/>
            </a:stretch>
          </a:blip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GB" sz="2400" dirty="0">
              <a:solidFill>
                <a:srgbClr val="000000"/>
              </a:solidFill>
              <a:cs typeface="Arial" charset="0"/>
            </a:endParaRPr>
          </a:p>
        </p:txBody>
      </p:sp>
      <p:sp>
        <p:nvSpPr>
          <p:cNvPr id="60" name="Rounded Rectangle 59"/>
          <p:cNvSpPr>
            <a:spLocks noChangeAspect="1"/>
          </p:cNvSpPr>
          <p:nvPr/>
        </p:nvSpPr>
        <p:spPr bwMode="auto">
          <a:xfrm>
            <a:off x="1204387" y="3840446"/>
            <a:ext cx="410102" cy="508016"/>
          </a:xfrm>
          <a:prstGeom prst="roundRect">
            <a:avLst/>
          </a:prstGeom>
          <a:blipFill dpi="0" rotWithShape="1">
            <a:blip r:embed="rId8" cstate="screen">
              <a:extLst>
                <a:ext uri="{28A0092B-C50C-407E-A947-70E740481C1C}">
                  <a14:useLocalDpi xmlns:a14="http://schemas.microsoft.com/office/drawing/2010/main"/>
                </a:ext>
              </a:extLst>
            </a:blip>
            <a:srcRect/>
            <a:stretch>
              <a:fillRect/>
            </a:stretch>
          </a:blip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GB" sz="2400" dirty="0">
              <a:solidFill>
                <a:srgbClr val="000000"/>
              </a:solidFill>
              <a:cs typeface="Arial" charset="0"/>
            </a:endParaRPr>
          </a:p>
        </p:txBody>
      </p:sp>
      <p:graphicFrame>
        <p:nvGraphicFramePr>
          <p:cNvPr id="61" name="Content Placeholder 6"/>
          <p:cNvGraphicFramePr>
            <a:graphicFrameLocks/>
          </p:cNvGraphicFramePr>
          <p:nvPr>
            <p:extLst/>
          </p:nvPr>
        </p:nvGraphicFramePr>
        <p:xfrm>
          <a:off x="5018905" y="2029819"/>
          <a:ext cx="2021432" cy="3947886"/>
        </p:xfrm>
        <a:graphic>
          <a:graphicData uri="http://schemas.openxmlformats.org/drawingml/2006/chart">
            <c:chart xmlns:c="http://schemas.openxmlformats.org/drawingml/2006/chart" xmlns:r="http://schemas.openxmlformats.org/officeDocument/2006/relationships" r:id="rId9"/>
          </a:graphicData>
        </a:graphic>
      </p:graphicFrame>
      <p:sp>
        <p:nvSpPr>
          <p:cNvPr id="31" name="Text Box 17"/>
          <p:cNvSpPr txBox="1">
            <a:spLocks noChangeArrowheads="1"/>
          </p:cNvSpPr>
          <p:nvPr/>
        </p:nvSpPr>
        <p:spPr bwMode="auto">
          <a:xfrm>
            <a:off x="1071563" y="6488558"/>
            <a:ext cx="4305300" cy="249299"/>
          </a:xfrm>
          <a:prstGeom prst="rect">
            <a:avLst/>
          </a:prstGeom>
          <a:noFill/>
          <a:ln>
            <a:noFill/>
          </a:ln>
          <a:effectLst/>
          <a:extLst>
            <a:ext uri="{909E8E84-426E-40dd-AFC4-6F175D3DCCD1}">
              <a14:hiddenFill xmlns:a14="http://schemas.microsoft.com/office/drawing/2010/main" xmlns="">
                <a:solidFill>
                  <a:schemeClr val="bg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442913" indent="-442913" algn="l" eaLnBrk="0" hangingPunct="0">
              <a:tabLst>
                <a:tab pos="442913" algn="l"/>
              </a:tabLst>
              <a:defRPr sz="2400">
                <a:solidFill>
                  <a:schemeClr val="tx1"/>
                </a:solidFill>
                <a:latin typeface="Arial" charset="0"/>
                <a:ea typeface="ＭＳ Ｐゴシック" pitchFamily="34" charset="-128"/>
              </a:defRPr>
            </a:lvl1pPr>
            <a:lvl2pPr marL="622300" algn="l" eaLnBrk="0" hangingPunct="0">
              <a:tabLst>
                <a:tab pos="442913" algn="l"/>
              </a:tabLst>
              <a:defRPr sz="2400">
                <a:solidFill>
                  <a:schemeClr val="tx1"/>
                </a:solidFill>
                <a:latin typeface="Arial" charset="0"/>
                <a:ea typeface="ＭＳ Ｐゴシック" pitchFamily="34" charset="-128"/>
              </a:defRPr>
            </a:lvl2pPr>
            <a:lvl3pPr algn="l" eaLnBrk="0" hangingPunct="0">
              <a:tabLst>
                <a:tab pos="442913" algn="l"/>
              </a:tabLst>
              <a:defRPr sz="2400">
                <a:solidFill>
                  <a:schemeClr val="tx1"/>
                </a:solidFill>
                <a:latin typeface="Arial" charset="0"/>
                <a:ea typeface="ＭＳ Ｐゴシック" pitchFamily="34" charset="-128"/>
              </a:defRPr>
            </a:lvl3pPr>
            <a:lvl4pPr algn="l" eaLnBrk="0" hangingPunct="0">
              <a:tabLst>
                <a:tab pos="442913" algn="l"/>
              </a:tabLst>
              <a:defRPr sz="2400">
                <a:solidFill>
                  <a:schemeClr val="tx1"/>
                </a:solidFill>
                <a:latin typeface="Arial" charset="0"/>
                <a:ea typeface="ＭＳ Ｐゴシック" pitchFamily="34" charset="-128"/>
              </a:defRPr>
            </a:lvl4pPr>
            <a:lvl5pPr algn="l" eaLnBrk="0" hangingPunct="0">
              <a:tabLst>
                <a:tab pos="442913" algn="l"/>
              </a:tabLst>
              <a:defRPr sz="2400">
                <a:solidFill>
                  <a:schemeClr val="tx1"/>
                </a:solidFill>
                <a:latin typeface="Arial" charset="0"/>
                <a:ea typeface="ＭＳ Ｐゴシック" pitchFamily="34" charset="-128"/>
              </a:defRPr>
            </a:lvl5pPr>
            <a:lvl6pPr eaLnBrk="0" fontAlgn="base" hangingPunct="0">
              <a:spcBef>
                <a:spcPct val="0"/>
              </a:spcBef>
              <a:spcAft>
                <a:spcPct val="0"/>
              </a:spcAft>
              <a:tabLst>
                <a:tab pos="442913" algn="l"/>
              </a:tabLst>
              <a:defRPr sz="2400">
                <a:solidFill>
                  <a:schemeClr val="tx1"/>
                </a:solidFill>
                <a:latin typeface="Arial" charset="0"/>
                <a:ea typeface="ＭＳ Ｐゴシック" pitchFamily="34" charset="-128"/>
              </a:defRPr>
            </a:lvl6pPr>
            <a:lvl7pPr eaLnBrk="0" fontAlgn="base" hangingPunct="0">
              <a:spcBef>
                <a:spcPct val="0"/>
              </a:spcBef>
              <a:spcAft>
                <a:spcPct val="0"/>
              </a:spcAft>
              <a:tabLst>
                <a:tab pos="442913" algn="l"/>
              </a:tabLst>
              <a:defRPr sz="2400">
                <a:solidFill>
                  <a:schemeClr val="tx1"/>
                </a:solidFill>
                <a:latin typeface="Arial" charset="0"/>
                <a:ea typeface="ＭＳ Ｐゴシック" pitchFamily="34" charset="-128"/>
              </a:defRPr>
            </a:lvl7pPr>
            <a:lvl8pPr eaLnBrk="0" fontAlgn="base" hangingPunct="0">
              <a:spcBef>
                <a:spcPct val="0"/>
              </a:spcBef>
              <a:spcAft>
                <a:spcPct val="0"/>
              </a:spcAft>
              <a:tabLst>
                <a:tab pos="442913" algn="l"/>
              </a:tabLst>
              <a:defRPr sz="2400">
                <a:solidFill>
                  <a:schemeClr val="tx1"/>
                </a:solidFill>
                <a:latin typeface="Arial" charset="0"/>
                <a:ea typeface="ＭＳ Ｐゴシック" pitchFamily="34" charset="-128"/>
              </a:defRPr>
            </a:lvl8pPr>
            <a:lvl9pPr eaLnBrk="0" fontAlgn="base" hangingPunct="0">
              <a:spcBef>
                <a:spcPct val="0"/>
              </a:spcBef>
              <a:spcAft>
                <a:spcPct val="0"/>
              </a:spcAft>
              <a:tabLst>
                <a:tab pos="442913" algn="l"/>
              </a:tabLst>
              <a:defRPr sz="2400">
                <a:solidFill>
                  <a:schemeClr val="tx1"/>
                </a:solidFill>
                <a:latin typeface="Arial" charset="0"/>
                <a:ea typeface="ＭＳ Ｐゴシック" pitchFamily="34" charset="-128"/>
              </a:defRPr>
            </a:lvl9pPr>
          </a:lstStyle>
          <a:p>
            <a:pPr eaLnBrk="1" hangingPunct="1">
              <a:lnSpc>
                <a:spcPct val="90000"/>
              </a:lnSpc>
              <a:buClr>
                <a:srgbClr val="000000"/>
              </a:buClr>
              <a:buSzPct val="75000"/>
              <a:buFont typeface="Wingdings" pitchFamily="2" charset="2"/>
              <a:buNone/>
              <a:defRPr/>
            </a:pPr>
            <a:r>
              <a:rPr lang="en-GB" sz="900" dirty="0">
                <a:solidFill>
                  <a:srgbClr val="000000"/>
                </a:solidFill>
                <a:latin typeface="Arial"/>
                <a:cs typeface="Arial" charset="0"/>
              </a:rPr>
              <a:t>Source: Q5b</a:t>
            </a:r>
          </a:p>
          <a:p>
            <a:pPr eaLnBrk="1" hangingPunct="1">
              <a:lnSpc>
                <a:spcPct val="90000"/>
              </a:lnSpc>
              <a:buClr>
                <a:srgbClr val="000000"/>
              </a:buClr>
              <a:buSzPct val="75000"/>
              <a:buFont typeface="Wingdings" pitchFamily="2" charset="2"/>
              <a:buNone/>
              <a:defRPr/>
            </a:pPr>
            <a:r>
              <a:rPr lang="en-GB" sz="900" dirty="0">
                <a:solidFill>
                  <a:srgbClr val="000000"/>
                </a:solidFill>
                <a:cs typeface="Arial" charset="0"/>
              </a:rPr>
              <a:t>Base: 2012 data. All respondents n=1740; day trippers n=1109; tourists n=623</a:t>
            </a:r>
          </a:p>
        </p:txBody>
      </p:sp>
      <p:graphicFrame>
        <p:nvGraphicFramePr>
          <p:cNvPr id="33" name="Content Placeholder 6"/>
          <p:cNvGraphicFramePr>
            <a:graphicFrameLocks/>
          </p:cNvGraphicFramePr>
          <p:nvPr>
            <p:extLst/>
          </p:nvPr>
        </p:nvGraphicFramePr>
        <p:xfrm>
          <a:off x="6233099" y="2029819"/>
          <a:ext cx="2288132" cy="3947886"/>
        </p:xfrm>
        <a:graphic>
          <a:graphicData uri="http://schemas.openxmlformats.org/drawingml/2006/chart">
            <c:chart xmlns:c="http://schemas.openxmlformats.org/drawingml/2006/chart" xmlns:r="http://schemas.openxmlformats.org/officeDocument/2006/relationships" r:id="rId10"/>
          </a:graphicData>
        </a:graphic>
      </p:graphicFrame>
      <p:sp>
        <p:nvSpPr>
          <p:cNvPr id="34" name="TextBox 33"/>
          <p:cNvSpPr txBox="1"/>
          <p:nvPr/>
        </p:nvSpPr>
        <p:spPr>
          <a:xfrm>
            <a:off x="5726050" y="1987642"/>
            <a:ext cx="461399" cy="400110"/>
          </a:xfrm>
          <a:prstGeom prst="rect">
            <a:avLst/>
          </a:prstGeom>
          <a:noFill/>
        </p:spPr>
        <p:txBody>
          <a:bodyPr wrap="square" rtlCol="0">
            <a:spAutoFit/>
          </a:bodyPr>
          <a:lstStyle/>
          <a:p>
            <a:pPr algn="ctr" fontAlgn="base">
              <a:spcBef>
                <a:spcPct val="0"/>
              </a:spcBef>
              <a:spcAft>
                <a:spcPct val="0"/>
              </a:spcAft>
            </a:pPr>
            <a:r>
              <a:rPr lang="en-GB" sz="1000" b="1" dirty="0">
                <a:solidFill>
                  <a:srgbClr val="000000"/>
                </a:solidFill>
                <a:cs typeface="Arial" charset="0"/>
              </a:rPr>
              <a:t>Overall</a:t>
            </a:r>
          </a:p>
        </p:txBody>
      </p:sp>
      <p:sp>
        <p:nvSpPr>
          <p:cNvPr id="35" name="TextBox 34"/>
          <p:cNvSpPr txBox="1"/>
          <p:nvPr/>
        </p:nvSpPr>
        <p:spPr>
          <a:xfrm>
            <a:off x="6583137" y="1864028"/>
            <a:ext cx="660226" cy="400110"/>
          </a:xfrm>
          <a:prstGeom prst="rect">
            <a:avLst/>
          </a:prstGeom>
          <a:noFill/>
        </p:spPr>
        <p:txBody>
          <a:bodyPr wrap="square" rtlCol="0">
            <a:spAutoFit/>
          </a:bodyPr>
          <a:lstStyle/>
          <a:p>
            <a:pPr algn="ctr" fontAlgn="base">
              <a:spcBef>
                <a:spcPct val="0"/>
              </a:spcBef>
              <a:spcAft>
                <a:spcPct val="0"/>
              </a:spcAft>
            </a:pPr>
            <a:r>
              <a:rPr lang="en-GB" sz="1000" b="1" dirty="0">
                <a:solidFill>
                  <a:srgbClr val="000000"/>
                </a:solidFill>
                <a:cs typeface="Arial" charset="0"/>
              </a:rPr>
              <a:t>Day trippers</a:t>
            </a:r>
          </a:p>
        </p:txBody>
      </p:sp>
      <p:sp>
        <p:nvSpPr>
          <p:cNvPr id="36" name="TextBox 35"/>
          <p:cNvSpPr txBox="1"/>
          <p:nvPr/>
        </p:nvSpPr>
        <p:spPr>
          <a:xfrm>
            <a:off x="7285664" y="1936600"/>
            <a:ext cx="660226" cy="400110"/>
          </a:xfrm>
          <a:prstGeom prst="rect">
            <a:avLst/>
          </a:prstGeom>
          <a:noFill/>
        </p:spPr>
        <p:txBody>
          <a:bodyPr wrap="square" rtlCol="0">
            <a:spAutoFit/>
          </a:bodyPr>
          <a:lstStyle/>
          <a:p>
            <a:pPr algn="ctr" fontAlgn="base">
              <a:spcBef>
                <a:spcPct val="0"/>
              </a:spcBef>
              <a:spcAft>
                <a:spcPct val="0"/>
              </a:spcAft>
            </a:pPr>
            <a:r>
              <a:rPr lang="en-GB" sz="1000" b="1" dirty="0">
                <a:solidFill>
                  <a:srgbClr val="000000"/>
                </a:solidFill>
                <a:cs typeface="Arial" charset="0"/>
              </a:rPr>
              <a:t>‘Tourists’</a:t>
            </a:r>
          </a:p>
        </p:txBody>
      </p:sp>
    </p:spTree>
    <p:extLst>
      <p:ext uri="{BB962C8B-B14F-4D97-AF65-F5344CB8AC3E}">
        <p14:creationId xmlns:p14="http://schemas.microsoft.com/office/powerpoint/2010/main" val="2733847586"/>
      </p:ext>
    </p:extLst>
  </p:cSld>
  <p:clrMapOvr>
    <a:masterClrMapping/>
  </p:clrMapOvr>
  <mc:AlternateContent xmlns:mc="http://schemas.openxmlformats.org/markup-compatibility/2006" xmlns:p14="http://schemas.microsoft.com/office/powerpoint/2010/main">
    <mc:Choice Requires="p14">
      <p:transition spd="slow" p14:dur="2000" advTm="95163"/>
    </mc:Choice>
    <mc:Fallback xmlns="">
      <p:transition xmlns:p14="http://schemas.microsoft.com/office/powerpoint/2010/main" spd="slow" advTm="95163"/>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itle 1"/>
          <p:cNvSpPr>
            <a:spLocks noGrp="1"/>
          </p:cNvSpPr>
          <p:nvPr>
            <p:ph type="title"/>
          </p:nvPr>
        </p:nvSpPr>
        <p:spPr>
          <a:xfrm>
            <a:off x="468313" y="290700"/>
            <a:ext cx="8229600" cy="850900"/>
          </a:xfrm>
        </p:spPr>
        <p:txBody>
          <a:bodyPr/>
          <a:lstStyle/>
          <a:p>
            <a:r>
              <a:rPr lang="en-GB" sz="4800" dirty="0">
                <a:solidFill>
                  <a:schemeClr val="bg2">
                    <a:lumMod val="50000"/>
                  </a:schemeClr>
                </a:solidFill>
              </a:rPr>
              <a:t>Why</a:t>
            </a:r>
            <a:r>
              <a:rPr lang="en-GB" sz="4800" dirty="0">
                <a:solidFill>
                  <a:schemeClr val="bg2">
                    <a:lumMod val="50000"/>
                  </a:schemeClr>
                </a:solidFill>
                <a:latin typeface="Arial" charset="0"/>
              </a:rPr>
              <a:t> </a:t>
            </a:r>
            <a:r>
              <a:rPr lang="en-GB" sz="4800" dirty="0" smtClean="0">
                <a:solidFill>
                  <a:schemeClr val="bg2">
                    <a:lumMod val="50000"/>
                  </a:schemeClr>
                </a:solidFill>
                <a:latin typeface="Arial" charset="0"/>
              </a:rPr>
              <a:t>Evaluate Course</a:t>
            </a:r>
            <a:endParaRPr lang="en-GB" sz="4800" dirty="0">
              <a:solidFill>
                <a:schemeClr val="bg2">
                  <a:lumMod val="50000"/>
                </a:schemeClr>
              </a:solidFill>
              <a:latin typeface="Arial" charset="0"/>
            </a:endParaRPr>
          </a:p>
        </p:txBody>
      </p:sp>
      <p:sp>
        <p:nvSpPr>
          <p:cNvPr id="5123" name="Content Placeholder 2"/>
          <p:cNvSpPr>
            <a:spLocks noGrp="1"/>
          </p:cNvSpPr>
          <p:nvPr>
            <p:ph idx="1"/>
          </p:nvPr>
        </p:nvSpPr>
        <p:spPr>
          <a:xfrm>
            <a:off x="323850" y="1361795"/>
            <a:ext cx="8640763" cy="4897437"/>
          </a:xfrm>
        </p:spPr>
        <p:txBody>
          <a:bodyPr>
            <a:normAutofit lnSpcReduction="10000"/>
          </a:bodyPr>
          <a:lstStyle/>
          <a:p>
            <a:r>
              <a:rPr lang="en-GB" sz="3000" i="1" dirty="0">
                <a:latin typeface="Arial" charset="0"/>
              </a:rPr>
              <a:t>To build </a:t>
            </a:r>
            <a:r>
              <a:rPr lang="en-GB" sz="3000" dirty="0">
                <a:latin typeface="Arial" charset="0"/>
              </a:rPr>
              <a:t>a better understanding of your visiting publics, (e.g. needs, interests, motivations, language).</a:t>
            </a:r>
            <a:endParaRPr lang="en-GB" sz="3000" i="1" dirty="0">
              <a:latin typeface="Arial" charset="0"/>
            </a:endParaRPr>
          </a:p>
          <a:p>
            <a:r>
              <a:rPr lang="en-GB" sz="3000" i="1" dirty="0">
                <a:latin typeface="Arial" charset="0"/>
              </a:rPr>
              <a:t>To inform </a:t>
            </a:r>
            <a:r>
              <a:rPr lang="en-GB" sz="3000" dirty="0">
                <a:latin typeface="Arial" charset="0"/>
              </a:rPr>
              <a:t>your plans and </a:t>
            </a:r>
            <a:r>
              <a:rPr lang="en-GB" sz="3000" i="1" dirty="0">
                <a:latin typeface="Arial" charset="0"/>
              </a:rPr>
              <a:t>to predict</a:t>
            </a:r>
            <a:r>
              <a:rPr lang="en-GB" sz="3000" dirty="0">
                <a:latin typeface="Arial" charset="0"/>
              </a:rPr>
              <a:t> which engagement or learning methods and content will be most effective.</a:t>
            </a:r>
          </a:p>
          <a:p>
            <a:r>
              <a:rPr lang="en-GB" sz="3000" i="1" dirty="0">
                <a:latin typeface="Arial" charset="0"/>
              </a:rPr>
              <a:t>To know </a:t>
            </a:r>
            <a:r>
              <a:rPr lang="en-GB" sz="3000" dirty="0">
                <a:latin typeface="Arial" charset="0"/>
              </a:rPr>
              <a:t>whether you have achieved your objectives (and why or why not).</a:t>
            </a:r>
          </a:p>
          <a:p>
            <a:r>
              <a:rPr lang="en-GB" sz="3000" i="1" dirty="0">
                <a:latin typeface="Arial" charset="0"/>
              </a:rPr>
              <a:t>To re-design </a:t>
            </a:r>
            <a:r>
              <a:rPr lang="en-GB" sz="3000" dirty="0">
                <a:latin typeface="Arial" charset="0"/>
              </a:rPr>
              <a:t>your approach to be even more effective in future.</a:t>
            </a:r>
          </a:p>
        </p:txBody>
      </p:sp>
    </p:spTree>
    <p:custDataLst>
      <p:tags r:id="rId1"/>
    </p:custDataLst>
    <p:extLst>
      <p:ext uri="{BB962C8B-B14F-4D97-AF65-F5344CB8AC3E}">
        <p14:creationId xmlns:p14="http://schemas.microsoft.com/office/powerpoint/2010/main" val="59481136"/>
      </p:ext>
    </p:extLst>
  </p:cSld>
  <p:clrMapOvr>
    <a:masterClrMapping/>
  </p:clrMapOvr>
  <mc:AlternateContent xmlns:mc="http://schemas.openxmlformats.org/markup-compatibility/2006" xmlns:p14="http://schemas.microsoft.com/office/powerpoint/2010/main">
    <mc:Choice Requires="p14">
      <p:transition spd="slow" p14:dur="2000" advTm="48567"/>
    </mc:Choice>
    <mc:Fallback xmlns="">
      <p:transition xmlns:p14="http://schemas.microsoft.com/office/powerpoint/2010/main" spd="slow" advTm="48567"/>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fade">
                                      <p:cBhvr>
                                        <p:cTn id="7" dur="500"/>
                                        <p:tgtEl>
                                          <p:spTgt spid="512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123">
                                            <p:txEl>
                                              <p:pRg st="2" end="2"/>
                                            </p:txEl>
                                          </p:spTgt>
                                        </p:tgtEl>
                                        <p:attrNameLst>
                                          <p:attrName>style.visibility</p:attrName>
                                        </p:attrNameLst>
                                      </p:cBhvr>
                                      <p:to>
                                        <p:strVal val="visible"/>
                                      </p:to>
                                    </p:set>
                                    <p:animEffect transition="in" filter="fade">
                                      <p:cBhvr>
                                        <p:cTn id="12" dur="500"/>
                                        <p:tgtEl>
                                          <p:spTgt spid="51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animEffect transition="in" filter="fade">
                                      <p:cBhvr>
                                        <p:cTn id="17" dur="5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025749100"/>
              </p:ext>
            </p:extLst>
          </p:nvPr>
        </p:nvGraphicFramePr>
        <p:xfrm>
          <a:off x="1588" y="372126"/>
          <a:ext cx="9142412" cy="6889750"/>
        </p:xfrm>
        <a:graphic>
          <a:graphicData uri="http://schemas.openxmlformats.org/presentationml/2006/ole">
            <mc:AlternateContent xmlns:mc="http://schemas.openxmlformats.org/markup-compatibility/2006">
              <mc:Choice xmlns:v="urn:schemas-microsoft-com:vml" Requires="v">
                <p:oleObj spid="_x0000_s1050" name="Document" r:id="rId4" imgW="5410200" imgH="4076700" progId="Word.Document.12">
                  <p:embed/>
                </p:oleObj>
              </mc:Choice>
              <mc:Fallback>
                <p:oleObj name="Document" r:id="rId4" imgW="5410200" imgH="4076700" progId="Word.Document.12">
                  <p:embed/>
                  <p:pic>
                    <p:nvPicPr>
                      <p:cNvPr id="0" name=""/>
                      <p:cNvPicPr/>
                      <p:nvPr/>
                    </p:nvPicPr>
                    <p:blipFill>
                      <a:blip r:embed="rId5"/>
                      <a:stretch>
                        <a:fillRect/>
                      </a:stretch>
                    </p:blipFill>
                    <p:spPr>
                      <a:xfrm>
                        <a:off x="1588" y="372126"/>
                        <a:ext cx="9142412" cy="6889750"/>
                      </a:xfrm>
                      <a:prstGeom prst="rect">
                        <a:avLst/>
                      </a:prstGeom>
                    </p:spPr>
                  </p:pic>
                </p:oleObj>
              </mc:Fallback>
            </mc:AlternateContent>
          </a:graphicData>
        </a:graphic>
      </p:graphicFrame>
    </p:spTree>
    <p:extLst>
      <p:ext uri="{BB962C8B-B14F-4D97-AF65-F5344CB8AC3E}">
        <p14:creationId xmlns:p14="http://schemas.microsoft.com/office/powerpoint/2010/main" val="3477625092"/>
      </p:ext>
    </p:extLst>
  </p:cSld>
  <p:clrMapOvr>
    <a:masterClrMapping/>
  </p:clrMapOvr>
  <mc:AlternateContent xmlns:mc="http://schemas.openxmlformats.org/markup-compatibility/2006" xmlns:p14="http://schemas.microsoft.com/office/powerpoint/2010/main">
    <mc:Choice Requires="p14">
      <p:transition spd="slow" p14:dur="2000" advTm="77747"/>
    </mc:Choice>
    <mc:Fallback xmlns="">
      <p:transition xmlns:p14="http://schemas.microsoft.com/office/powerpoint/2010/main" spd="slow" advTm="77747"/>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ubtitle 2"/>
          <p:cNvSpPr>
            <a:spLocks noGrp="1"/>
          </p:cNvSpPr>
          <p:nvPr>
            <p:ph type="subTitle" idx="1"/>
          </p:nvPr>
        </p:nvSpPr>
        <p:spPr>
          <a:xfrm>
            <a:off x="88900" y="5038725"/>
            <a:ext cx="7845425" cy="1229561"/>
          </a:xfrm>
        </p:spPr>
        <p:txBody>
          <a:bodyPr>
            <a:normAutofit fontScale="77500" lnSpcReduction="20000"/>
          </a:bodyPr>
          <a:lstStyle/>
          <a:p>
            <a:pPr algn="ctr" eaLnBrk="1" hangingPunct="1"/>
            <a:r>
              <a:rPr lang="en-US" sz="3200" dirty="0" smtClean="0">
                <a:solidFill>
                  <a:schemeClr val="bg2">
                    <a:lumMod val="50000"/>
                  </a:schemeClr>
                </a:solidFill>
                <a:ea typeface="ＭＳ Ｐゴシック"/>
                <a:cs typeface="ＭＳ Ｐゴシック"/>
              </a:rPr>
              <a:t>Diolch </a:t>
            </a:r>
          </a:p>
          <a:p>
            <a:pPr algn="ctr" eaLnBrk="1" hangingPunct="1"/>
            <a:endParaRPr lang="en-US" sz="3200" dirty="0" smtClean="0">
              <a:solidFill>
                <a:schemeClr val="bg2">
                  <a:lumMod val="50000"/>
                </a:schemeClr>
              </a:solidFill>
              <a:ea typeface="ＭＳ Ｐゴシック"/>
              <a:cs typeface="ＭＳ Ｐゴシック"/>
            </a:endParaRPr>
          </a:p>
          <a:p>
            <a:pPr algn="ctr" eaLnBrk="1" hangingPunct="1"/>
            <a:r>
              <a:rPr lang="en-US" sz="3200" dirty="0" smtClean="0">
                <a:solidFill>
                  <a:schemeClr val="bg2">
                    <a:lumMod val="50000"/>
                  </a:schemeClr>
                </a:solidFill>
                <a:ea typeface="ＭＳ Ｐゴシック"/>
                <a:cs typeface="ＭＳ Ｐゴシック"/>
              </a:rPr>
              <a:t>Thank you</a:t>
            </a:r>
          </a:p>
          <a:p>
            <a:pPr algn="ctr" eaLnBrk="1" hangingPunct="1"/>
            <a:endParaRPr lang="en-US" sz="3200" dirty="0" smtClean="0">
              <a:solidFill>
                <a:schemeClr val="tx1"/>
              </a:solidFill>
              <a:ea typeface="ＭＳ Ｐゴシック"/>
              <a:cs typeface="ＭＳ Ｐゴシック"/>
            </a:endParaRPr>
          </a:p>
        </p:txBody>
      </p:sp>
      <p:pic>
        <p:nvPicPr>
          <p:cNvPr id="13" name="Picture 12" descr="bannerllawachwilt.jpg"/>
          <p:cNvPicPr>
            <a:picLocks noChangeAspect="1"/>
          </p:cNvPicPr>
          <p:nvPr/>
        </p:nvPicPr>
        <p:blipFill>
          <a:blip r:embed="rId3"/>
          <a:srcRect/>
          <a:stretch>
            <a:fillRect/>
          </a:stretch>
        </p:blipFill>
        <p:spPr bwMode="auto">
          <a:xfrm>
            <a:off x="0" y="2576513"/>
            <a:ext cx="5980113" cy="738187"/>
          </a:xfrm>
          <a:prstGeom prst="rect">
            <a:avLst/>
          </a:prstGeom>
          <a:noFill/>
          <a:ln w="9525">
            <a:noFill/>
            <a:miter lim="800000"/>
            <a:headEnd/>
            <a:tailEnd/>
          </a:ln>
        </p:spPr>
      </p:pic>
      <p:pic>
        <p:nvPicPr>
          <p:cNvPr id="14" name="Picture 13" descr="bannermainbldg.jpg"/>
          <p:cNvPicPr>
            <a:picLocks noChangeAspect="1"/>
          </p:cNvPicPr>
          <p:nvPr/>
        </p:nvPicPr>
        <p:blipFill>
          <a:blip r:embed="rId4"/>
          <a:srcRect/>
          <a:stretch>
            <a:fillRect/>
          </a:stretch>
        </p:blipFill>
        <p:spPr bwMode="auto">
          <a:xfrm>
            <a:off x="-4763" y="1063625"/>
            <a:ext cx="6169026" cy="762000"/>
          </a:xfrm>
          <a:prstGeom prst="rect">
            <a:avLst/>
          </a:prstGeom>
          <a:noFill/>
          <a:ln w="9525">
            <a:noFill/>
            <a:miter lim="800000"/>
            <a:headEnd/>
            <a:tailEnd/>
          </a:ln>
        </p:spPr>
      </p:pic>
      <p:pic>
        <p:nvPicPr>
          <p:cNvPr id="15" name="Picture 14" descr="banneroutsidenewbldg.jpg"/>
          <p:cNvPicPr>
            <a:picLocks noChangeAspect="1"/>
          </p:cNvPicPr>
          <p:nvPr/>
        </p:nvPicPr>
        <p:blipFill>
          <a:blip r:embed="rId5"/>
          <a:srcRect/>
          <a:stretch>
            <a:fillRect/>
          </a:stretch>
        </p:blipFill>
        <p:spPr bwMode="auto">
          <a:xfrm>
            <a:off x="3079750" y="1825625"/>
            <a:ext cx="6064250" cy="750888"/>
          </a:xfrm>
          <a:prstGeom prst="rect">
            <a:avLst/>
          </a:prstGeom>
          <a:noFill/>
          <a:ln w="9525">
            <a:noFill/>
            <a:miter lim="800000"/>
            <a:headEnd/>
            <a:tailEnd/>
          </a:ln>
        </p:spPr>
      </p:pic>
      <p:pic>
        <p:nvPicPr>
          <p:cNvPr id="18" name="Picture 17" descr="bannersiteview.jpg"/>
          <p:cNvPicPr>
            <a:picLocks noChangeAspect="1"/>
          </p:cNvPicPr>
          <p:nvPr/>
        </p:nvPicPr>
        <p:blipFill>
          <a:blip r:embed="rId6"/>
          <a:srcRect/>
          <a:stretch>
            <a:fillRect/>
          </a:stretch>
        </p:blipFill>
        <p:spPr bwMode="auto">
          <a:xfrm>
            <a:off x="3163888" y="323850"/>
            <a:ext cx="5980112" cy="739775"/>
          </a:xfrm>
          <a:prstGeom prst="rect">
            <a:avLst/>
          </a:prstGeom>
          <a:noFill/>
          <a:ln w="9525">
            <a:noFill/>
            <a:miter lim="800000"/>
            <a:headEnd/>
            <a:tailEnd/>
          </a:ln>
        </p:spPr>
      </p:pic>
      <p:pic>
        <p:nvPicPr>
          <p:cNvPr id="51207" name="Picture 10" descr="NMW.gif"/>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934325" y="5726113"/>
            <a:ext cx="695325" cy="879475"/>
          </a:xfrm>
          <a:prstGeom prst="rect">
            <a:avLst/>
          </a:prstGeom>
          <a:noFill/>
          <a:ln w="9525">
            <a:noFill/>
            <a:miter lim="800000"/>
            <a:headEnd/>
            <a:tailEnd/>
          </a:ln>
        </p:spPr>
      </p:pic>
      <p:sp>
        <p:nvSpPr>
          <p:cNvPr id="2" name="TextBox 1"/>
          <p:cNvSpPr txBox="1"/>
          <p:nvPr/>
        </p:nvSpPr>
        <p:spPr>
          <a:xfrm>
            <a:off x="518682" y="3756583"/>
            <a:ext cx="7187473" cy="1231106"/>
          </a:xfrm>
          <a:prstGeom prst="rect">
            <a:avLst/>
          </a:prstGeom>
          <a:noFill/>
        </p:spPr>
        <p:txBody>
          <a:bodyPr wrap="square" rtlCol="0">
            <a:spAutoFit/>
          </a:bodyPr>
          <a:lstStyle/>
          <a:p>
            <a:r>
              <a:rPr lang="en-US" sz="2800" dirty="0"/>
              <a:t>“No museum...must come to a standstill.”</a:t>
            </a:r>
          </a:p>
          <a:p>
            <a:r>
              <a:rPr lang="en-US" sz="2800" dirty="0"/>
              <a:t>Iorwerth C Peate, 1948</a:t>
            </a:r>
          </a:p>
          <a:p>
            <a:endParaRPr lang="en-US" dirty="0"/>
          </a:p>
        </p:txBody>
      </p:sp>
    </p:spTree>
    <p:extLst>
      <p:ext uri="{BB962C8B-B14F-4D97-AF65-F5344CB8AC3E}">
        <p14:creationId xmlns:p14="http://schemas.microsoft.com/office/powerpoint/2010/main" val="1871694839"/>
      </p:ext>
    </p:extLst>
  </p:cSld>
  <p:clrMapOvr>
    <a:masterClrMapping/>
  </p:clrMapOvr>
  <p:transition spd="slow" advTm="77499"/>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accel="50000" decel="5000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accel="50000" decel="5000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accel="50000" decel="5000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50000"/>
                  </a:schemeClr>
                </a:solidFill>
              </a:rPr>
              <a:t>Museum Association Code </a:t>
            </a:r>
            <a:r>
              <a:rPr lang="en-US" dirty="0" smtClean="0">
                <a:solidFill>
                  <a:schemeClr val="bg2">
                    <a:lumMod val="50000"/>
                  </a:schemeClr>
                </a:solidFill>
              </a:rPr>
              <a:t>of </a:t>
            </a:r>
            <a:r>
              <a:rPr lang="en-US" dirty="0" smtClean="0">
                <a:solidFill>
                  <a:schemeClr val="bg2">
                    <a:lumMod val="50000"/>
                  </a:schemeClr>
                </a:solidFill>
              </a:rPr>
              <a:t>Ethics</a:t>
            </a:r>
            <a:endParaRPr lang="en-US" dirty="0">
              <a:solidFill>
                <a:schemeClr val="bg2">
                  <a:lumMod val="50000"/>
                </a:schemeClr>
              </a:solidFill>
            </a:endParaRPr>
          </a:p>
        </p:txBody>
      </p:sp>
      <p:pic>
        <p:nvPicPr>
          <p:cNvPr id="4" name="Content Placeholder 3"/>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746033" y="2063921"/>
            <a:ext cx="5714292" cy="4059800"/>
          </a:xfrm>
        </p:spPr>
      </p:pic>
    </p:spTree>
    <p:extLst>
      <p:ext uri="{BB962C8B-B14F-4D97-AF65-F5344CB8AC3E}">
        <p14:creationId xmlns:p14="http://schemas.microsoft.com/office/powerpoint/2010/main" val="2844592094"/>
      </p:ext>
    </p:extLst>
  </p:cSld>
  <p:clrMapOvr>
    <a:masterClrMapping/>
  </p:clrMapOvr>
  <mc:AlternateContent xmlns:mc="http://schemas.openxmlformats.org/markup-compatibility/2006" xmlns:p14="http://schemas.microsoft.com/office/powerpoint/2010/main">
    <mc:Choice Requires="p14">
      <p:transition spd="slow" p14:dur="2000" advTm="177484"/>
    </mc:Choice>
    <mc:Fallback xmlns="">
      <p:transition xmlns:p14="http://schemas.microsoft.com/office/powerpoint/2010/main" spd="slow" advTm="177484"/>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2">
                    <a:lumMod val="50000"/>
                  </a:schemeClr>
                </a:solidFill>
              </a:rPr>
              <a:t>Who is doing the measuring in our </a:t>
            </a:r>
            <a:r>
              <a:rPr lang="en-US" dirty="0" smtClean="0">
                <a:solidFill>
                  <a:schemeClr val="bg2">
                    <a:lumMod val="50000"/>
                  </a:schemeClr>
                </a:solidFill>
              </a:rPr>
              <a:t>museums</a:t>
            </a:r>
            <a:r>
              <a:rPr lang="en-US" dirty="0" smtClean="0">
                <a:solidFill>
                  <a:schemeClr val="bg2">
                    <a:lumMod val="50000"/>
                  </a:schemeClr>
                </a:solidFill>
              </a:rPr>
              <a:t>?</a:t>
            </a:r>
            <a:endParaRPr lang="en-US" dirty="0">
              <a:solidFill>
                <a:schemeClr val="bg2">
                  <a:lumMod val="50000"/>
                </a:schemeClr>
              </a:solidFill>
            </a:endParaRPr>
          </a:p>
        </p:txBody>
      </p:sp>
      <p:sp>
        <p:nvSpPr>
          <p:cNvPr id="3" name="Content Placeholder 2"/>
          <p:cNvSpPr>
            <a:spLocks noGrp="1"/>
          </p:cNvSpPr>
          <p:nvPr>
            <p:ph idx="1"/>
          </p:nvPr>
        </p:nvSpPr>
        <p:spPr>
          <a:xfrm>
            <a:off x="457200" y="2698750"/>
            <a:ext cx="8229600" cy="3778250"/>
          </a:xfrm>
        </p:spPr>
        <p:txBody>
          <a:bodyPr>
            <a:normAutofit/>
          </a:bodyPr>
          <a:lstStyle/>
          <a:p>
            <a:r>
              <a:rPr lang="en-US" sz="3600" dirty="0" smtClean="0"/>
              <a:t>How many museums have dedicated visitor studies or participation research staff resources?</a:t>
            </a:r>
          </a:p>
        </p:txBody>
      </p:sp>
    </p:spTree>
    <p:extLst>
      <p:ext uri="{BB962C8B-B14F-4D97-AF65-F5344CB8AC3E}">
        <p14:creationId xmlns:p14="http://schemas.microsoft.com/office/powerpoint/2010/main" val="1416802139"/>
      </p:ext>
    </p:extLst>
  </p:cSld>
  <p:clrMapOvr>
    <a:masterClrMapping/>
  </p:clrMapOvr>
  <mc:AlternateContent xmlns:mc="http://schemas.openxmlformats.org/markup-compatibility/2006" xmlns:p14="http://schemas.microsoft.com/office/powerpoint/2010/main">
    <mc:Choice Requires="p14">
      <p:transition spd="slow" p14:dur="2000" advTm="53071"/>
    </mc:Choice>
    <mc:Fallback xmlns="">
      <p:transition xmlns:p14="http://schemas.microsoft.com/office/powerpoint/2010/main" spd="slow" advTm="5307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bg2">
                    <a:lumMod val="50000"/>
                  </a:schemeClr>
                </a:solidFill>
              </a:rPr>
              <a:t>Amgueddfa Cymru : Challenges of evaluating  work and measuring impact</a:t>
            </a:r>
            <a:endParaRPr lang="en-GB" dirty="0">
              <a:solidFill>
                <a:schemeClr val="bg2">
                  <a:lumMod val="50000"/>
                </a:schemeClr>
              </a:solidFill>
            </a:endParaRPr>
          </a:p>
        </p:txBody>
      </p:sp>
      <p:sp>
        <p:nvSpPr>
          <p:cNvPr id="3" name="Content Placeholder 2"/>
          <p:cNvSpPr>
            <a:spLocks noGrp="1"/>
          </p:cNvSpPr>
          <p:nvPr>
            <p:ph idx="1"/>
          </p:nvPr>
        </p:nvSpPr>
        <p:spPr>
          <a:xfrm>
            <a:off x="457200" y="2127250"/>
            <a:ext cx="8229600" cy="4349750"/>
          </a:xfrm>
        </p:spPr>
        <p:txBody>
          <a:bodyPr>
            <a:normAutofit fontScale="92500" lnSpcReduction="10000"/>
          </a:bodyPr>
          <a:lstStyle/>
          <a:p>
            <a:r>
              <a:rPr lang="en-GB" sz="2800" dirty="0" smtClean="0"/>
              <a:t>No dedicated staff resource</a:t>
            </a:r>
          </a:p>
          <a:p>
            <a:r>
              <a:rPr lang="en-GB" sz="2800" dirty="0" smtClean="0"/>
              <a:t>Historically  no evaluation strategy or consistency in approach or methodology</a:t>
            </a:r>
          </a:p>
          <a:p>
            <a:r>
              <a:rPr lang="en-GB" sz="2800" dirty="0" smtClean="0"/>
              <a:t>Limited budgets to extend our capacity and infrastructure</a:t>
            </a:r>
          </a:p>
          <a:p>
            <a:r>
              <a:rPr lang="en-GB" sz="2800" dirty="0" smtClean="0"/>
              <a:t>Lack of  evaluation and research expertise and confidence  in house</a:t>
            </a:r>
          </a:p>
          <a:p>
            <a:r>
              <a:rPr lang="en-GB" sz="2800" dirty="0" smtClean="0"/>
              <a:t>Significant growth in our participatory work</a:t>
            </a:r>
          </a:p>
          <a:p>
            <a:r>
              <a:rPr lang="en-GB" sz="2800" dirty="0" smtClean="0"/>
              <a:t>Diversifying funding base requires more robust evidence of impact</a:t>
            </a:r>
          </a:p>
          <a:p>
            <a:pPr marL="0" indent="0">
              <a:buNone/>
            </a:pPr>
            <a:endParaRPr lang="en-GB" dirty="0" smtClean="0"/>
          </a:p>
          <a:p>
            <a:endParaRPr lang="en-GB" dirty="0"/>
          </a:p>
        </p:txBody>
      </p:sp>
    </p:spTree>
    <p:extLst>
      <p:ext uri="{BB962C8B-B14F-4D97-AF65-F5344CB8AC3E}">
        <p14:creationId xmlns:p14="http://schemas.microsoft.com/office/powerpoint/2010/main" val="3768381181"/>
      </p:ext>
    </p:extLst>
  </p:cSld>
  <p:clrMapOvr>
    <a:masterClrMapping/>
  </p:clrMapOvr>
  <mc:AlternateContent xmlns:mc="http://schemas.openxmlformats.org/markup-compatibility/2006" xmlns:p14="http://schemas.microsoft.com/office/powerpoint/2010/main">
    <mc:Choice Requires="p14">
      <p:transition spd="slow" p14:dur="2000" advTm="82322"/>
    </mc:Choice>
    <mc:Fallback xmlns="">
      <p:transition xmlns:p14="http://schemas.microsoft.com/office/powerpoint/2010/main" spd="slow" advTm="82322"/>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bg2">
                    <a:lumMod val="50000"/>
                  </a:schemeClr>
                </a:solidFill>
              </a:rPr>
              <a:t>What are we doing to improve how we measure impact?</a:t>
            </a:r>
            <a:endParaRPr lang="en-US" dirty="0">
              <a:solidFill>
                <a:schemeClr val="bg2">
                  <a:lumMod val="50000"/>
                </a:schemeClr>
              </a:solidFill>
            </a:endParaRPr>
          </a:p>
        </p:txBody>
      </p:sp>
      <p:sp>
        <p:nvSpPr>
          <p:cNvPr id="3" name="Content Placeholder 2"/>
          <p:cNvSpPr>
            <a:spLocks noGrp="1"/>
          </p:cNvSpPr>
          <p:nvPr>
            <p:ph idx="1"/>
          </p:nvPr>
        </p:nvSpPr>
        <p:spPr>
          <a:xfrm>
            <a:off x="457200" y="2095500"/>
            <a:ext cx="8229600" cy="4381500"/>
          </a:xfrm>
        </p:spPr>
        <p:txBody>
          <a:bodyPr>
            <a:normAutofit/>
          </a:bodyPr>
          <a:lstStyle/>
          <a:p>
            <a:r>
              <a:rPr lang="en-US" sz="4000" dirty="0" smtClean="0"/>
              <a:t>Dedicated budget to do targeted evaluation on priority activities and audiences</a:t>
            </a:r>
          </a:p>
          <a:p>
            <a:r>
              <a:rPr lang="en-US" sz="4000" dirty="0" smtClean="0"/>
              <a:t>Investing in building skills and capacity internally</a:t>
            </a:r>
            <a:endParaRPr lang="en-US" sz="4000" dirty="0"/>
          </a:p>
        </p:txBody>
      </p:sp>
    </p:spTree>
    <p:extLst>
      <p:ext uri="{BB962C8B-B14F-4D97-AF65-F5344CB8AC3E}">
        <p14:creationId xmlns:p14="http://schemas.microsoft.com/office/powerpoint/2010/main" val="1919220426"/>
      </p:ext>
    </p:extLst>
  </p:cSld>
  <p:clrMapOvr>
    <a:masterClrMapping/>
  </p:clrMapOvr>
  <mc:AlternateContent xmlns:mc="http://schemas.openxmlformats.org/markup-compatibility/2006" xmlns:p14="http://schemas.microsoft.com/office/powerpoint/2010/main">
    <mc:Choice Requires="p14">
      <p:transition spd="slow" p14:dur="2000" advTm="42202"/>
    </mc:Choice>
    <mc:Fallback xmlns="">
      <p:transition xmlns:p14="http://schemas.microsoft.com/office/powerpoint/2010/main" spd="slow" advTm="42202"/>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2">
                    <a:lumMod val="50000"/>
                  </a:schemeClr>
                </a:solidFill>
              </a:rPr>
              <a:t>What is all this telling us and are we doing it right?</a:t>
            </a:r>
            <a:endParaRPr lang="en-US" dirty="0">
              <a:solidFill>
                <a:schemeClr val="bg2">
                  <a:lumMod val="50000"/>
                </a:schemeClr>
              </a:solidFill>
            </a:endParaRPr>
          </a:p>
        </p:txBody>
      </p:sp>
      <p:sp>
        <p:nvSpPr>
          <p:cNvPr id="3" name="Content Placeholder 2"/>
          <p:cNvSpPr>
            <a:spLocks noGrp="1"/>
          </p:cNvSpPr>
          <p:nvPr>
            <p:ph idx="1"/>
          </p:nvPr>
        </p:nvSpPr>
        <p:spPr/>
        <p:txBody>
          <a:bodyPr>
            <a:normAutofit/>
          </a:bodyPr>
          <a:lstStyle/>
          <a:p>
            <a:pPr marL="0" indent="0">
              <a:buNone/>
            </a:pPr>
            <a:r>
              <a:rPr lang="en-US" dirty="0" smtClean="0"/>
              <a:t>1. Amgueddfa Cymru – National Museum Wales, </a:t>
            </a:r>
            <a:r>
              <a:rPr lang="en-US" dirty="0"/>
              <a:t>o</a:t>
            </a:r>
            <a:r>
              <a:rPr lang="en-US" dirty="0" smtClean="0"/>
              <a:t>ur National policy context and political expectation</a:t>
            </a:r>
          </a:p>
          <a:p>
            <a:pPr marL="0" indent="0">
              <a:buNone/>
            </a:pPr>
            <a:endParaRPr lang="en-US" dirty="0" smtClean="0"/>
          </a:p>
          <a:p>
            <a:pPr marL="0" indent="0">
              <a:buNone/>
            </a:pPr>
            <a:r>
              <a:rPr lang="en-US" dirty="0"/>
              <a:t>2</a:t>
            </a:r>
            <a:r>
              <a:rPr lang="en-US" dirty="0" smtClean="0"/>
              <a:t>. The challenges of developing impact evaluation for a national programme led by Welsh Government: </a:t>
            </a:r>
            <a:r>
              <a:rPr lang="en-US" i="1" dirty="0" smtClean="0"/>
              <a:t>Fusion: Creating Opportunities through culture </a:t>
            </a:r>
          </a:p>
          <a:p>
            <a:pPr marL="0" indent="0">
              <a:buNone/>
            </a:pPr>
            <a:endParaRPr lang="en-US" i="1" dirty="0"/>
          </a:p>
          <a:p>
            <a:pPr marL="0" indent="0">
              <a:buNone/>
            </a:pPr>
            <a:r>
              <a:rPr lang="en-US" dirty="0"/>
              <a:t>3</a:t>
            </a:r>
            <a:r>
              <a:rPr lang="en-US" dirty="0" smtClean="0"/>
              <a:t>. Our approach to developing an effective systematic evaluation framework for our museum programmes and services: the journey so far…</a:t>
            </a:r>
          </a:p>
          <a:p>
            <a:endParaRPr lang="en-US" dirty="0"/>
          </a:p>
        </p:txBody>
      </p:sp>
    </p:spTree>
    <p:extLst>
      <p:ext uri="{BB962C8B-B14F-4D97-AF65-F5344CB8AC3E}">
        <p14:creationId xmlns:p14="http://schemas.microsoft.com/office/powerpoint/2010/main" val="2943377546"/>
      </p:ext>
    </p:extLst>
  </p:cSld>
  <p:clrMapOvr>
    <a:masterClrMapping/>
  </p:clrMapOvr>
  <mc:AlternateContent xmlns:mc="http://schemas.openxmlformats.org/markup-compatibility/2006" xmlns:p14="http://schemas.microsoft.com/office/powerpoint/2010/main">
    <mc:Choice Requires="p14">
      <p:transition spd="slow" p14:dur="2000" advTm="34198"/>
    </mc:Choice>
    <mc:Fallback xmlns="">
      <p:transition xmlns:p14="http://schemas.microsoft.com/office/powerpoint/2010/main" spd="slow" advTm="34198"/>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bg2">
                    <a:lumMod val="50000"/>
                  </a:schemeClr>
                </a:solidFill>
              </a:rPr>
              <a:t>A remit across Wales </a:t>
            </a:r>
            <a:endParaRPr lang="en-US" dirty="0">
              <a:solidFill>
                <a:schemeClr val="bg2">
                  <a:lumMod val="50000"/>
                </a:schemeClr>
              </a:solidFill>
            </a:endParaRPr>
          </a:p>
        </p:txBody>
      </p:sp>
      <p:pic>
        <p:nvPicPr>
          <p:cNvPr id="5" name="Picture 6" descr="Museums across Wales map"/>
          <p:cNvPicPr>
            <a:picLocks noGrp="1" noChangeAspect="1" noChangeArrowheads="1"/>
          </p:cNvPicPr>
          <p:nvPr>
            <p:ph sz="half" idx="1"/>
          </p:nvPr>
        </p:nvPicPr>
        <p:blipFill>
          <a:blip r:embed="rId3" cstate="screen">
            <a:extLst>
              <a:ext uri="{28A0092B-C50C-407E-A947-70E740481C1C}">
                <a14:useLocalDpi xmlns:a14="http://schemas.microsoft.com/office/drawing/2010/main"/>
              </a:ext>
            </a:extLst>
          </a:blip>
          <a:srcRect t="4205" b="4205"/>
          <a:stretch>
            <a:fillRect/>
          </a:stretch>
        </p:blipFill>
        <p:spPr bwMode="auto">
          <a:xfrm>
            <a:off x="0" y="1673352"/>
            <a:ext cx="4038600" cy="4718304"/>
          </a:xfrm>
          <a:prstGeom prst="rect">
            <a:avLst/>
          </a:prstGeom>
          <a:noFill/>
          <a:ln w="25400">
            <a:solidFill>
              <a:srgbClr val="E5091E"/>
            </a:solidFill>
            <a:miter lim="800000"/>
            <a:headEnd/>
            <a:tailEnd/>
          </a:ln>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sz="half" idx="2"/>
          </p:nvPr>
        </p:nvSpPr>
        <p:spPr>
          <a:xfrm>
            <a:off x="4173283" y="1673352"/>
            <a:ext cx="4427176" cy="4718304"/>
          </a:xfrm>
        </p:spPr>
        <p:txBody>
          <a:bodyPr>
            <a:normAutofit fontScale="77500" lnSpcReduction="20000"/>
          </a:bodyPr>
          <a:lstStyle/>
          <a:p>
            <a:pPr marL="457200" indent="-457200">
              <a:buAutoNum type="arabicPeriod"/>
            </a:pPr>
            <a:r>
              <a:rPr lang="en-US" sz="2400" dirty="0" smtClean="0">
                <a:solidFill>
                  <a:schemeClr val="tx2"/>
                </a:solidFill>
              </a:rPr>
              <a:t>Amgueddfa Genedlaethol Caerdydd- </a:t>
            </a:r>
            <a:r>
              <a:rPr lang="en-US" sz="2400" dirty="0" smtClean="0">
                <a:solidFill>
                  <a:schemeClr val="bg2">
                    <a:lumMod val="50000"/>
                  </a:schemeClr>
                </a:solidFill>
              </a:rPr>
              <a:t>National Museum Cardiff</a:t>
            </a:r>
          </a:p>
          <a:p>
            <a:pPr marL="457200" indent="-457200">
              <a:buAutoNum type="arabicPeriod"/>
            </a:pPr>
            <a:r>
              <a:rPr lang="en-US" sz="2400" dirty="0" smtClean="0">
                <a:solidFill>
                  <a:schemeClr val="tx2"/>
                </a:solidFill>
              </a:rPr>
              <a:t>Sain Ffagan </a:t>
            </a:r>
            <a:r>
              <a:rPr lang="en-US" sz="2400" dirty="0" smtClean="0">
                <a:solidFill>
                  <a:srgbClr val="FF0000"/>
                </a:solidFill>
              </a:rPr>
              <a:t>– </a:t>
            </a:r>
            <a:r>
              <a:rPr lang="en-US" sz="2400" dirty="0" smtClean="0">
                <a:solidFill>
                  <a:schemeClr val="bg2">
                    <a:lumMod val="50000"/>
                  </a:schemeClr>
                </a:solidFill>
              </a:rPr>
              <a:t>National Museum of History</a:t>
            </a:r>
          </a:p>
          <a:p>
            <a:pPr marL="457200" indent="-457200">
              <a:buAutoNum type="arabicPeriod"/>
            </a:pPr>
            <a:r>
              <a:rPr lang="en-US" sz="2400" dirty="0" smtClean="0">
                <a:solidFill>
                  <a:schemeClr val="tx2"/>
                </a:solidFill>
              </a:rPr>
              <a:t>Amgueddfa Lechi Cymru – </a:t>
            </a:r>
            <a:r>
              <a:rPr lang="en-US" sz="2400" dirty="0" smtClean="0">
                <a:solidFill>
                  <a:schemeClr val="bg2">
                    <a:lumMod val="50000"/>
                  </a:schemeClr>
                </a:solidFill>
              </a:rPr>
              <a:t>National Slate Museum</a:t>
            </a:r>
            <a:endParaRPr lang="en-US" sz="2400" dirty="0">
              <a:solidFill>
                <a:schemeClr val="bg2">
                  <a:lumMod val="50000"/>
                </a:schemeClr>
              </a:solidFill>
            </a:endParaRPr>
          </a:p>
          <a:p>
            <a:pPr marL="457200" indent="-457200">
              <a:buAutoNum type="arabicPeriod"/>
            </a:pPr>
            <a:r>
              <a:rPr lang="en-US" sz="2400" dirty="0" smtClean="0">
                <a:solidFill>
                  <a:schemeClr val="tx2"/>
                </a:solidFill>
              </a:rPr>
              <a:t>Amgueddfa </a:t>
            </a:r>
            <a:r>
              <a:rPr lang="en-US" sz="2400" dirty="0">
                <a:solidFill>
                  <a:schemeClr val="tx2"/>
                </a:solidFill>
              </a:rPr>
              <a:t>Lleng Rufeinig </a:t>
            </a:r>
            <a:r>
              <a:rPr lang="en-US" sz="2400" dirty="0" smtClean="0">
                <a:solidFill>
                  <a:schemeClr val="tx2"/>
                </a:solidFill>
              </a:rPr>
              <a:t>Cymru – </a:t>
            </a:r>
            <a:r>
              <a:rPr lang="en-US" sz="2400" dirty="0" smtClean="0">
                <a:solidFill>
                  <a:schemeClr val="bg2">
                    <a:lumMod val="50000"/>
                  </a:schemeClr>
                </a:solidFill>
              </a:rPr>
              <a:t>National Roman Legion Museum</a:t>
            </a:r>
          </a:p>
          <a:p>
            <a:pPr marL="457200" indent="-457200">
              <a:buAutoNum type="arabicPeriod"/>
            </a:pPr>
            <a:r>
              <a:rPr lang="en-US" sz="2400" dirty="0" smtClean="0">
                <a:solidFill>
                  <a:schemeClr val="tx2"/>
                </a:solidFill>
              </a:rPr>
              <a:t>Pwll Mawr - </a:t>
            </a:r>
            <a:r>
              <a:rPr lang="en-US" sz="2400" dirty="0" smtClean="0">
                <a:solidFill>
                  <a:schemeClr val="bg2">
                    <a:lumMod val="50000"/>
                  </a:schemeClr>
                </a:solidFill>
              </a:rPr>
              <a:t>Big Pit: National Coal Museum </a:t>
            </a:r>
            <a:endParaRPr lang="en-US" sz="2400" dirty="0">
              <a:solidFill>
                <a:schemeClr val="bg2">
                  <a:lumMod val="50000"/>
                </a:schemeClr>
              </a:solidFill>
            </a:endParaRPr>
          </a:p>
          <a:p>
            <a:pPr marL="514350" indent="-514350">
              <a:buAutoNum type="arabicPeriod"/>
            </a:pPr>
            <a:r>
              <a:rPr lang="en-US" sz="2400" dirty="0" smtClean="0">
                <a:solidFill>
                  <a:schemeClr val="tx2"/>
                </a:solidFill>
              </a:rPr>
              <a:t>Amgueddfa </a:t>
            </a:r>
            <a:r>
              <a:rPr lang="en-US" sz="2400" dirty="0">
                <a:solidFill>
                  <a:schemeClr val="tx2"/>
                </a:solidFill>
              </a:rPr>
              <a:t>Wlân </a:t>
            </a:r>
            <a:r>
              <a:rPr lang="en-US" sz="2400" dirty="0" smtClean="0">
                <a:solidFill>
                  <a:schemeClr val="tx2"/>
                </a:solidFill>
              </a:rPr>
              <a:t>Cymru – </a:t>
            </a:r>
            <a:r>
              <a:rPr lang="en-US" sz="2400" dirty="0" smtClean="0">
                <a:solidFill>
                  <a:schemeClr val="bg2">
                    <a:lumMod val="50000"/>
                  </a:schemeClr>
                </a:solidFill>
              </a:rPr>
              <a:t>National Wool Museum </a:t>
            </a:r>
            <a:endParaRPr lang="en-GB" sz="2400" dirty="0">
              <a:solidFill>
                <a:schemeClr val="bg2">
                  <a:lumMod val="50000"/>
                </a:schemeClr>
              </a:solidFill>
            </a:endParaRPr>
          </a:p>
          <a:p>
            <a:pPr marL="514350" indent="-514350">
              <a:buAutoNum type="arabicPeriod"/>
            </a:pPr>
            <a:r>
              <a:rPr lang="en-US" sz="2400" dirty="0" smtClean="0">
                <a:solidFill>
                  <a:schemeClr val="bg2">
                    <a:lumMod val="50000"/>
                  </a:schemeClr>
                </a:solidFill>
              </a:rPr>
              <a:t>National Collections Centre</a:t>
            </a:r>
          </a:p>
          <a:p>
            <a:pPr marL="514350" indent="-514350">
              <a:buAutoNum type="arabicPeriod"/>
            </a:pPr>
            <a:r>
              <a:rPr lang="en-US" sz="2400" dirty="0" smtClean="0">
                <a:solidFill>
                  <a:schemeClr val="tx2"/>
                </a:solidFill>
              </a:rPr>
              <a:t>Amgueddfa </a:t>
            </a:r>
            <a:r>
              <a:rPr lang="en-US" sz="2400" dirty="0">
                <a:solidFill>
                  <a:schemeClr val="tx2"/>
                </a:solidFill>
              </a:rPr>
              <a:t>Genedlaethol y Glannau  </a:t>
            </a:r>
            <a:r>
              <a:rPr lang="en-US" sz="2400" dirty="0" smtClean="0">
                <a:solidFill>
                  <a:schemeClr val="tx2"/>
                </a:solidFill>
              </a:rPr>
              <a:t> </a:t>
            </a:r>
            <a:r>
              <a:rPr lang="en-US" sz="2400" dirty="0" smtClean="0">
                <a:solidFill>
                  <a:srgbClr val="FF0000"/>
                </a:solidFill>
              </a:rPr>
              <a:t>- </a:t>
            </a:r>
            <a:r>
              <a:rPr lang="en-US" sz="2400" dirty="0" smtClean="0">
                <a:solidFill>
                  <a:schemeClr val="bg2">
                    <a:lumMod val="50000"/>
                  </a:schemeClr>
                </a:solidFill>
              </a:rPr>
              <a:t>National Waterfront Museum Swansea                   </a:t>
            </a:r>
            <a:endParaRPr lang="en-GB" sz="2400" dirty="0">
              <a:solidFill>
                <a:schemeClr val="bg2">
                  <a:lumMod val="50000"/>
                </a:schemeClr>
              </a:solidFill>
            </a:endParaRPr>
          </a:p>
          <a:p>
            <a:endParaRPr lang="en-US" dirty="0"/>
          </a:p>
        </p:txBody>
      </p:sp>
    </p:spTree>
    <p:extLst>
      <p:ext uri="{BB962C8B-B14F-4D97-AF65-F5344CB8AC3E}">
        <p14:creationId xmlns:p14="http://schemas.microsoft.com/office/powerpoint/2010/main" val="1429143510"/>
      </p:ext>
    </p:extLst>
  </p:cSld>
  <p:clrMapOvr>
    <a:masterClrMapping/>
  </p:clrMapOvr>
  <mc:AlternateContent xmlns:mc="http://schemas.openxmlformats.org/markup-compatibility/2006" xmlns:p14="http://schemas.microsoft.com/office/powerpoint/2010/main">
    <mc:Choice Requires="p14">
      <p:transition spd="slow" p14:dur="2000" advClick="0" advTm="32961"/>
    </mc:Choice>
    <mc:Fallback xmlns="">
      <p:transition xmlns:p14="http://schemas.microsoft.com/office/powerpoint/2010/main" spd="slow" advClick="0" advTm="32961"/>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5.7|1.3|0.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6073</TotalTime>
  <Words>1227</Words>
  <Application>Microsoft Office PowerPoint</Application>
  <PresentationFormat>On-screen Show (4:3)</PresentationFormat>
  <Paragraphs>219</Paragraphs>
  <Slides>34</Slides>
  <Notes>34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0" baseType="lpstr">
      <vt:lpstr>ＭＳ Ｐゴシック</vt:lpstr>
      <vt:lpstr>Arial</vt:lpstr>
      <vt:lpstr>Calibri</vt:lpstr>
      <vt:lpstr>Wingdings</vt:lpstr>
      <vt:lpstr>Clarity</vt:lpstr>
      <vt:lpstr>Document</vt:lpstr>
      <vt:lpstr>      What is all this telling Us and are we doing it right? </vt:lpstr>
      <vt:lpstr>The Sunday Question The Public House                           The House for the Public</vt:lpstr>
      <vt:lpstr>PowerPoint Presentation</vt:lpstr>
      <vt:lpstr>Museum Association Code of Ethics</vt:lpstr>
      <vt:lpstr>Who is doing the measuring in our museums?</vt:lpstr>
      <vt:lpstr>Amgueddfa Cymru : Challenges of evaluating  work and measuring impact</vt:lpstr>
      <vt:lpstr>What are we doing to improve how we measure impact?</vt:lpstr>
      <vt:lpstr>What is all this telling us and are we doing it right?</vt:lpstr>
      <vt:lpstr>A remit across Wales </vt:lpstr>
      <vt:lpstr>Amgueddfa Cymru-National Museum Wales</vt:lpstr>
      <vt:lpstr>Amgueddfa Cymru National Museum Wales </vt:lpstr>
      <vt:lpstr>PowerPoint Presentation</vt:lpstr>
      <vt:lpstr>Wales is…</vt:lpstr>
      <vt:lpstr>National Context</vt:lpstr>
      <vt:lpstr>National Policy context</vt:lpstr>
      <vt:lpstr>Well-Being Goals</vt:lpstr>
      <vt:lpstr>Transforming Futures</vt:lpstr>
      <vt:lpstr>Museums Change Lives</vt:lpstr>
      <vt:lpstr>Fusion: Creating Opportunities through Culture – a national programme</vt:lpstr>
      <vt:lpstr>Fusion – how it works</vt:lpstr>
      <vt:lpstr>The overarching aims and objectives of the evaluation framework  </vt:lpstr>
      <vt:lpstr>Year 1 findings and challenges</vt:lpstr>
      <vt:lpstr>PowerPoint Presentation</vt:lpstr>
      <vt:lpstr>Evaluation report</vt:lpstr>
      <vt:lpstr>Ardal Ymchwil   Research Areas</vt:lpstr>
      <vt:lpstr>Gwerthuso neu Ymchwil Evaluation v Research</vt:lpstr>
      <vt:lpstr>PowerPoint Presentation</vt:lpstr>
      <vt:lpstr>Our Museum Outcomes</vt:lpstr>
      <vt:lpstr>PowerPoint Presentation</vt:lpstr>
      <vt:lpstr>Adaptive Evaluation; Volunteers</vt:lpstr>
      <vt:lpstr>Motivations for visiting</vt:lpstr>
      <vt:lpstr>Why Evaluate Course</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Elizabeth Thomas</dc:creator>
  <cp:lastModifiedBy>Janice Lane</cp:lastModifiedBy>
  <cp:revision>483</cp:revision>
  <cp:lastPrinted>2014-10-23T17:18:54Z</cp:lastPrinted>
  <dcterms:created xsi:type="dcterms:W3CDTF">2011-11-06T13:04:22Z</dcterms:created>
  <dcterms:modified xsi:type="dcterms:W3CDTF">2017-03-20T18:01:34Z</dcterms:modified>
</cp:coreProperties>
</file>